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440" r:id="rId2"/>
    <p:sldId id="522" r:id="rId3"/>
    <p:sldId id="552" r:id="rId4"/>
    <p:sldId id="523" r:id="rId5"/>
    <p:sldId id="555" r:id="rId6"/>
    <p:sldId id="554" r:id="rId7"/>
    <p:sldId id="553" r:id="rId8"/>
    <p:sldId id="279" r:id="rId9"/>
    <p:sldId id="524" r:id="rId10"/>
    <p:sldId id="292" r:id="rId11"/>
    <p:sldId id="407" r:id="rId12"/>
    <p:sldId id="401" r:id="rId13"/>
    <p:sldId id="402" r:id="rId14"/>
    <p:sldId id="403" r:id="rId15"/>
    <p:sldId id="358" r:id="rId16"/>
    <p:sldId id="359" r:id="rId17"/>
    <p:sldId id="360" r:id="rId18"/>
    <p:sldId id="361" r:id="rId19"/>
    <p:sldId id="362" r:id="rId20"/>
    <p:sldId id="363" r:id="rId21"/>
    <p:sldId id="364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91" r:id="rId31"/>
    <p:sldId id="373" r:id="rId32"/>
    <p:sldId id="374" r:id="rId33"/>
    <p:sldId id="349" r:id="rId34"/>
    <p:sldId id="350" r:id="rId35"/>
    <p:sldId id="351" r:id="rId36"/>
    <p:sldId id="352" r:id="rId37"/>
    <p:sldId id="353" r:id="rId38"/>
    <p:sldId id="354" r:id="rId3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24885-3006-438A-9DDC-9ADDDDD033D6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942D6-D2B5-4709-8223-2C6DFCD044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101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572C61-5FE6-4EC6-A4D9-07099EF84437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A00360-BCDF-45DB-87F1-42BFD6085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FE1794-FF17-45C1-8C3E-DCF7C8089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8CC2B9-020B-43E7-92E6-8837CC875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78255A-6B32-4D17-A742-157973522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B75E042-B759-4DB0-BCF8-5B14D7E3B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1521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21E4FF-FE62-4A02-A258-CAEBBF2E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18056EA-95BA-41CD-9D86-CA79BBDCB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7EF398-D14B-4C3D-AFFB-6F6DD1455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DE0C33E-B3FB-4FAB-9B76-9B982B40E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C142972-E565-4A87-8FA1-283404B3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5394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0FB8680-6970-4BD6-96AD-ABE071A65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E274059-FFD2-440C-88E5-4AF2810ED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3D9DC9-5576-49FE-A3AC-82D31667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5F6C911-405A-4C44-90BD-45639FC37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3FD7C5-B155-4B5C-AF4D-0819EB849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247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F258C9-F5B4-4C59-8EFD-BF9330C82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1CEC96-1C4A-45C5-ADCA-E7AF99280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39ED17F-0AE4-444D-9453-7447DE601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E8090DA-F132-4AB7-9741-B0531B672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3E18F2-C7BE-4006-9C48-E4EC55B71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701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BFCA79-AB40-48EE-BA91-2FB743D22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8BC0B4C-6055-44BA-8B0D-65CBEBEA4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AF02043-C1B9-4E7A-A8C8-A39CEAE4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B16C5B-C708-4D11-9E9D-3BB901150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360834-7630-4266-AE29-168F56395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7295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228481-DF22-4591-8F71-57611BC3A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3EA3C0-4D6A-4120-9789-791E57017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95D3E4D-9AFB-407D-8165-232E6E1A2F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29F5407-F7DA-42C6-A98C-2533C3B15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098F5C-D885-4B59-890A-7273371CE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2441E63-6489-4B35-8219-5B67BA2E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19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CB5444-8F2D-4171-95DF-552E7FB57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53FFF4-89FE-4CDB-8EB3-E06ACBD17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72DDC8-0529-48F9-BC84-C7F77C6D94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C279C6F-14C0-4969-BBC8-3E0408A544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1750B7A-B1C8-4B00-B2D0-FB3FF06788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CE2D62F-7B5E-499C-845F-45582738E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78D4112-2745-429C-AEAE-B05B9749E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CD88B94-D34E-48E7-8450-BD0907F90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46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2D2DE3-122E-4C52-8922-85FE6CE59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9F996CD-E2B4-4794-9A5C-AEA1E21A7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AAE25A-8F1F-4471-A326-268ECF27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D980A6-FE0A-411A-944E-89134C5FF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4526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C50583-232B-48EF-AE31-A81D186E8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8A511F7-D7BB-4C87-A809-1D72FB801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A531828-ADED-4359-8F94-A68490BA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653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E7564D-B0D3-4D58-A894-64DA4C4B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CF20B9-2C3D-4844-899B-9F93B7F8B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B91DDE1-8656-4D6E-8AE9-258F695536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3ECA96-50E6-4898-94DC-645B997B9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737879-D9B2-4BD2-BC5C-5B88486F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D5A608-1DE6-4F5F-8D0C-291F6BD4F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3859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96AEC4-FF4F-4CE2-8CC8-A68F4513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4CCF95C-1982-4499-98CD-193BFF77A8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D1BF0B1-ABA0-4A47-9602-3A41A3221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8E5714-EC02-4270-A08F-3892F69F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4B12F1C-BC96-45D3-9B8D-145749A7C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36496D-3E85-415F-9163-88DAC8CE8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521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FA48D25-768F-4C6B-BFC4-A1A1376F0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1B40281-9C7D-4D8F-87CE-2D593B02F5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DA31BFE-BC8F-4077-8369-1050436B03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4E101-0137-45B4-BFB6-7F7B957D14E5}" type="datetimeFigureOut">
              <a:rPr lang="it-IT" smtClean="0"/>
              <a:t>31/08/2020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A49FCB-E7CE-42EF-86B7-394B8B88C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054FE6-2C51-401B-A367-DEE6AF0A64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162BA-7E5C-448A-A784-7262656F2C1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5830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edericapiersimoni.it/rimini/il-terremoto-a-rimini-quello-che-non-sai-della-riviera-del-divertimento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hyperlink" Target="http://www.galileimirandola.it/images/stories/ionontremo/1_Sintesi%20miti%20e%20natura%20terremoti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www.galileimirandola.it/images/stories/ionontremo/1_Sintesi%20miti%20e%20natura%20terremoti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lileimirandola.it/images/stories/ionontremo/1_Sintesi%20miti%20e%20natura%20terremoti.pdf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lfattoquotidiano.it/2016/09/08/terremoto-tetti-in-cemento-armato-aumentano-rischio-crolli-non-solo-ad-amatrice-molto-diffusi-in-passato/301832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federicapiersimoni.it/rimini/il-terremoto-a-rimini-quello-che-non-sai-della-riviera-del-divertimento/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>
            <a:extLst>
              <a:ext uri="{FF2B5EF4-FFF2-40B4-BE49-F238E27FC236}">
                <a16:creationId xmlns:a16="http://schemas.microsoft.com/office/drawing/2014/main" id="{F9A067BC-755F-41A9-BB10-7FD9BA020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1650" y="-315913"/>
            <a:ext cx="13319125" cy="748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Teresa\Pictures\sismicitc3a0storica_800_2004.jpg">
            <a:extLst>
              <a:ext uri="{FF2B5EF4-FFF2-40B4-BE49-F238E27FC236}">
                <a16:creationId xmlns:a16="http://schemas.microsoft.com/office/drawing/2014/main" id="{E0363603-F3AC-4276-9986-620467A95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476" y="2060576"/>
            <a:ext cx="24558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1">
            <a:extLst>
              <a:ext uri="{FF2B5EF4-FFF2-40B4-BE49-F238E27FC236}">
                <a16:creationId xmlns:a16="http://schemas.microsoft.com/office/drawing/2014/main" id="{18D9CD36-6395-4FA9-AA40-AA48F5169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4338" y="522288"/>
            <a:ext cx="6553200" cy="584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it-IT" sz="1600" b="1" dirty="0">
                <a:solidFill>
                  <a:srgbClr val="FF0000"/>
                </a:solidFill>
              </a:rPr>
              <a:t>Approccio consapevole è chiedersi: che cosa RISCHIO? quanto RISCHIO?</a:t>
            </a:r>
          </a:p>
          <a:p>
            <a:pPr algn="ctr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it-IT" altLang="it-IT" sz="1600" b="1" dirty="0">
                <a:solidFill>
                  <a:prstClr val="black"/>
                </a:solidFill>
              </a:rPr>
              <a:t>Il RISCHIO non è mai nullo: si può e si deve ridurre! </a:t>
            </a:r>
            <a:r>
              <a:rPr lang="it-IT" altLang="it-IT" sz="16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 rischio meno se</a:t>
            </a:r>
            <a:r>
              <a:rPr lang="it-IT" altLang="it-IT" sz="1600" b="1" dirty="0">
                <a:solidFill>
                  <a:srgbClr val="0070C0"/>
                </a:solidFill>
              </a:rPr>
              <a:t> …</a:t>
            </a:r>
            <a:endParaRPr lang="it-IT" altLang="it-IT" sz="1600" b="1" dirty="0">
              <a:solidFill>
                <a:prstClr val="black"/>
              </a:solidFill>
            </a:endParaRPr>
          </a:p>
        </p:txBody>
      </p:sp>
      <p:pic>
        <p:nvPicPr>
          <p:cNvPr id="96259" name="Picture 3">
            <a:extLst>
              <a:ext uri="{FF2B5EF4-FFF2-40B4-BE49-F238E27FC236}">
                <a16:creationId xmlns:a16="http://schemas.microsoft.com/office/drawing/2014/main" id="{F1A0DDFA-8621-48CF-9FE8-AB0A0F8AD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5214" y="3906839"/>
            <a:ext cx="4549775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BEC2B73-89F2-423F-9EE7-CB98F9F2C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9489" y="3894139"/>
            <a:ext cx="23399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3" name="CasellaDiTesto 17">
            <a:extLst>
              <a:ext uri="{FF2B5EF4-FFF2-40B4-BE49-F238E27FC236}">
                <a16:creationId xmlns:a16="http://schemas.microsoft.com/office/drawing/2014/main" id="{521F26C1-F00B-4D67-A7D9-0BF05B488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1" y="3916364"/>
            <a:ext cx="1655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Google maps </a:t>
            </a:r>
            <a:r>
              <a:rPr lang="it-IT" altLang="it-IT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2018</a:t>
            </a:r>
          </a:p>
        </p:txBody>
      </p:sp>
      <p:pic>
        <p:nvPicPr>
          <p:cNvPr id="19" name="Picture 3" descr="T:\Manieri_g\Forlì7giugno\terrem_rimini_pianta.jpg">
            <a:extLst>
              <a:ext uri="{FF2B5EF4-FFF2-40B4-BE49-F238E27FC236}">
                <a16:creationId xmlns:a16="http://schemas.microsoft.com/office/drawing/2014/main" id="{859A710C-79D2-4D55-9059-E4D7F6EB9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8664" y="3902075"/>
            <a:ext cx="2522537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4">
            <a:extLst>
              <a:ext uri="{FF2B5EF4-FFF2-40B4-BE49-F238E27FC236}">
                <a16:creationId xmlns:a16="http://schemas.microsoft.com/office/drawing/2014/main" id="{596414C7-67B0-4FAC-BAEA-859F29831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551" y="3922714"/>
            <a:ext cx="703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b="1">
                <a:solidFill>
                  <a:srgbClr val="FF0000"/>
                </a:solidFill>
                <a:latin typeface="Tahoma" panose="020B0604030504040204" pitchFamily="34" charset="0"/>
              </a:rPr>
              <a:t>1916</a:t>
            </a: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70F77F24-7B9B-4061-B634-1C737420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275" y="3470275"/>
            <a:ext cx="461645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sellaDiTesto 2">
            <a:extLst>
              <a:ext uri="{FF2B5EF4-FFF2-40B4-BE49-F238E27FC236}">
                <a16:creationId xmlns:a16="http://schemas.microsoft.com/office/drawing/2014/main" id="{58A41476-8795-41C9-A62A-F2534D5BF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301" y="6557964"/>
            <a:ext cx="10318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 i="1">
                <a:solidFill>
                  <a:srgbClr val="000000"/>
                </a:solidFill>
                <a:hlinkClick r:id="rId8"/>
              </a:rPr>
              <a:t>Blog 2012</a:t>
            </a:r>
            <a:endParaRPr lang="it-IT" altLang="it-IT" sz="1400" b="1" i="1">
              <a:solidFill>
                <a:srgbClr val="000000"/>
              </a:solidFill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E738014B-8501-47F7-BC28-BF3D6B95E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513" y="5456239"/>
            <a:ext cx="3522662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400" i="1" dirty="0">
                <a:solidFill>
                  <a:srgbClr val="FFFFFF"/>
                </a:solidFill>
              </a:rPr>
              <a:t>Questo post </a:t>
            </a:r>
            <a:r>
              <a:rPr lang="it-IT" altLang="it-IT" sz="1400" b="1" i="1" dirty="0">
                <a:solidFill>
                  <a:srgbClr val="FFFFFF"/>
                </a:solidFill>
              </a:rPr>
              <a:t>doveva uscire</a:t>
            </a:r>
            <a:r>
              <a:rPr lang="it-IT" altLang="it-IT" sz="1400" i="1" dirty="0">
                <a:solidFill>
                  <a:srgbClr val="FFFFFF"/>
                </a:solidFill>
              </a:rPr>
              <a:t> a</a:t>
            </a:r>
            <a:r>
              <a:rPr lang="it-IT" altLang="it-IT" sz="1400" b="1" i="1" dirty="0">
                <a:solidFill>
                  <a:srgbClr val="FFFFFF"/>
                </a:solidFill>
              </a:rPr>
              <a:t> dicembre 2011</a:t>
            </a:r>
            <a:r>
              <a:rPr lang="it-IT" altLang="it-IT" sz="1400" i="1" dirty="0">
                <a:solidFill>
                  <a:srgbClr val="FFFFFF"/>
                </a:solidFill>
              </a:rPr>
              <a:t>, poi ho iniziato a tentennare, ho pensato che forse non è sempre bene dire quello che si pensa e si sa, non è sempre bene </a:t>
            </a:r>
            <a:r>
              <a:rPr lang="it-IT" altLang="it-IT" sz="1400" i="1" dirty="0">
                <a:solidFill>
                  <a:srgbClr val="0070C0"/>
                </a:solidFill>
              </a:rPr>
              <a:t>fare ricerche</a:t>
            </a:r>
            <a:r>
              <a:rPr lang="it-IT" altLang="it-IT" sz="1400" i="1" dirty="0">
                <a:solidFill>
                  <a:srgbClr val="FFFFFF"/>
                </a:solidFill>
              </a:rPr>
              <a:t>. Ora mi sento male per aver tardato e per aver sprecato così tanto tempo. </a:t>
            </a:r>
            <a:endParaRPr lang="it-IT" altLang="it-IT" sz="1400" dirty="0">
              <a:solidFill>
                <a:srgbClr val="FFFFFF"/>
              </a:solidFill>
            </a:endParaRPr>
          </a:p>
        </p:txBody>
      </p:sp>
      <p:sp>
        <p:nvSpPr>
          <p:cNvPr id="14" name="Casella di testo 8">
            <a:extLst>
              <a:ext uri="{FF2B5EF4-FFF2-40B4-BE49-F238E27FC236}">
                <a16:creationId xmlns:a16="http://schemas.microsoft.com/office/drawing/2014/main" id="{FE075005-295A-4DA7-8064-2AFA152788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3776" y="3443288"/>
            <a:ext cx="3921125" cy="37306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</a:rPr>
              <a:t>Terremoto in Abruzzo 6 aprile 2009 (M</a:t>
            </a:r>
            <a:r>
              <a:rPr lang="it-IT" altLang="it-IT" sz="1200" baseline="-25000" dirty="0">
                <a:solidFill>
                  <a:srgbClr val="FF0000"/>
                </a:solidFill>
              </a:rPr>
              <a:t>L</a:t>
            </a:r>
            <a:r>
              <a:rPr lang="it-IT" altLang="it-IT" sz="1200" dirty="0">
                <a:solidFill>
                  <a:srgbClr val="FF0000"/>
                </a:solidFill>
              </a:rPr>
              <a:t> = 5.9; </a:t>
            </a:r>
            <a:r>
              <a:rPr lang="it-IT" altLang="it-IT" sz="1200" dirty="0" err="1">
                <a:solidFill>
                  <a:srgbClr val="FF0000"/>
                </a:solidFill>
              </a:rPr>
              <a:t>M</a:t>
            </a:r>
            <a:r>
              <a:rPr lang="it-IT" altLang="it-IT" sz="1200" baseline="-25000" dirty="0" err="1">
                <a:solidFill>
                  <a:srgbClr val="FF0000"/>
                </a:solidFill>
              </a:rPr>
              <a:t>w</a:t>
            </a:r>
            <a:r>
              <a:rPr lang="it-IT" altLang="it-IT" sz="1200" dirty="0">
                <a:solidFill>
                  <a:srgbClr val="FF0000"/>
                </a:solidFill>
              </a:rPr>
              <a:t> = 6.3)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000" b="1" i="1" dirty="0">
                <a:solidFill>
                  <a:srgbClr val="000000"/>
                </a:solidFill>
              </a:rPr>
              <a:t>Due località: </a:t>
            </a:r>
            <a:r>
              <a:rPr lang="it-IT" altLang="it-IT" sz="1000" i="1" dirty="0">
                <a:solidFill>
                  <a:srgbClr val="000000"/>
                </a:solidFill>
              </a:rPr>
              <a:t>entrambe valutate con effetti </a:t>
            </a:r>
            <a:r>
              <a:rPr lang="it-IT" altLang="it-IT" sz="1000" b="1" i="1" dirty="0">
                <a:solidFill>
                  <a:srgbClr val="000000"/>
                </a:solidFill>
              </a:rPr>
              <a:t>di IX MCS</a:t>
            </a:r>
            <a:endParaRPr lang="it-IT" altLang="it-IT" sz="1000" dirty="0">
              <a:solidFill>
                <a:srgbClr val="000000"/>
              </a:solidFill>
            </a:endParaRPr>
          </a:p>
        </p:txBody>
      </p:sp>
      <p:pic>
        <p:nvPicPr>
          <p:cNvPr id="16" name="Picture 13">
            <a:hlinkClick r:id="rId9"/>
            <a:extLst>
              <a:ext uri="{FF2B5EF4-FFF2-40B4-BE49-F238E27FC236}">
                <a16:creationId xmlns:a16="http://schemas.microsoft.com/office/drawing/2014/main" id="{6426C7AC-426E-4AD3-9875-5348E49B6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5276" y="3089275"/>
            <a:ext cx="19335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6194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6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4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20" grpId="0"/>
      <p:bldP spid="22" grpId="0" animBg="1"/>
      <p:bldP spid="23" grpId="0"/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3C7BCB1A-EFB7-4849-BC8B-E56D35984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7838" y="268289"/>
            <a:ext cx="9144000" cy="642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71D92D8-56CF-4451-8099-029B2407D2D2}"/>
              </a:ext>
            </a:extLst>
          </p:cNvPr>
          <p:cNvSpPr/>
          <p:nvPr/>
        </p:nvSpPr>
        <p:spPr>
          <a:xfrm>
            <a:off x="4511676" y="4292601"/>
            <a:ext cx="504825" cy="144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78852" name="Picture 6">
            <a:extLst>
              <a:ext uri="{FF2B5EF4-FFF2-40B4-BE49-F238E27FC236}">
                <a16:creationId xmlns:a16="http://schemas.microsoft.com/office/drawing/2014/main" id="{68966C74-1B39-4773-A198-5824D322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5400000">
            <a:off x="217488" y="3178176"/>
            <a:ext cx="37528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585734"/>
      </p:ext>
    </p:extLst>
  </p:cSld>
  <p:clrMapOvr>
    <a:masterClrMapping/>
  </p:clrMapOvr>
  <p:transition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-603250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387" y="3789363"/>
            <a:ext cx="5545138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188" y="-38100"/>
            <a:ext cx="41910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CasellaDiTesto 8"/>
          <p:cNvSpPr txBox="1">
            <a:spLocks noChangeArrowheads="1"/>
          </p:cNvSpPr>
          <p:nvPr/>
        </p:nvSpPr>
        <p:spPr bwMode="auto">
          <a:xfrm>
            <a:off x="7032626" y="6011864"/>
            <a:ext cx="3095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Municipio di Sant’Agostino (FE)</a:t>
            </a:r>
          </a:p>
        </p:txBody>
      </p:sp>
    </p:spTree>
    <p:extLst>
      <p:ext uri="{BB962C8B-B14F-4D97-AF65-F5344CB8AC3E}">
        <p14:creationId xmlns:p14="http://schemas.microsoft.com/office/powerpoint/2010/main" val="1517367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37131">
            <a:off x="1339850" y="-320675"/>
            <a:ext cx="9213850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CasellaDiTesto 1"/>
          <p:cNvSpPr txBox="1">
            <a:spLocks noChangeArrowheads="1"/>
          </p:cNvSpPr>
          <p:nvPr/>
        </p:nvSpPr>
        <p:spPr bwMode="auto">
          <a:xfrm>
            <a:off x="3215680" y="5097464"/>
            <a:ext cx="504090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altLang="it-IT" b="1" dirty="0"/>
              <a:t>Aggregato strutturale in muratura</a:t>
            </a:r>
          </a:p>
          <a:p>
            <a:pPr algn="ctr"/>
            <a:r>
              <a:rPr lang="it-IT" altLang="it-IT" dirty="0"/>
              <a:t>Intervento di ristrutturazione (anni ‘90) su una parte con creazione di aperture a piano terra</a:t>
            </a:r>
          </a:p>
        </p:txBody>
      </p:sp>
      <p:sp>
        <p:nvSpPr>
          <p:cNvPr id="2052" name="CasellaDiTesto 2"/>
          <p:cNvSpPr txBox="1">
            <a:spLocks noChangeArrowheads="1"/>
          </p:cNvSpPr>
          <p:nvPr/>
        </p:nvSpPr>
        <p:spPr bwMode="auto">
          <a:xfrm>
            <a:off x="7535863" y="4149726"/>
            <a:ext cx="2089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altLang="it-IT" b="1"/>
              <a:t>Pianura bolognese</a:t>
            </a:r>
          </a:p>
          <a:p>
            <a:pPr algn="ctr"/>
            <a:r>
              <a:rPr lang="it-IT" altLang="it-IT"/>
              <a:t>«</a:t>
            </a:r>
            <a:r>
              <a:rPr lang="it-IT" altLang="it-IT" b="1">
                <a:solidFill>
                  <a:srgbClr val="FF0000"/>
                </a:solidFill>
              </a:rPr>
              <a:t>Zona 3</a:t>
            </a:r>
            <a:r>
              <a:rPr lang="it-IT" altLang="it-IT"/>
              <a:t>» (dal 2005)</a:t>
            </a:r>
          </a:p>
        </p:txBody>
      </p:sp>
    </p:spTree>
    <p:extLst>
      <p:ext uri="{BB962C8B-B14F-4D97-AF65-F5344CB8AC3E}">
        <p14:creationId xmlns:p14="http://schemas.microsoft.com/office/powerpoint/2010/main" val="3219030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37131">
            <a:off x="1311276" y="-325438"/>
            <a:ext cx="9364663" cy="447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nettore 1 2"/>
          <p:cNvCxnSpPr/>
          <p:nvPr/>
        </p:nvCxnSpPr>
        <p:spPr>
          <a:xfrm flipH="1">
            <a:off x="1703389" y="836613"/>
            <a:ext cx="71437" cy="3313112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/>
          <p:cNvCxnSpPr/>
          <p:nvPr/>
        </p:nvCxnSpPr>
        <p:spPr>
          <a:xfrm flipH="1">
            <a:off x="1919289" y="728663"/>
            <a:ext cx="73025" cy="3421062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H="1">
            <a:off x="2135188" y="549275"/>
            <a:ext cx="36512" cy="360045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3863976" y="23814"/>
            <a:ext cx="60325" cy="4052887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1774825" y="728663"/>
            <a:ext cx="217488" cy="107950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/>
          <p:cNvCxnSpPr/>
          <p:nvPr/>
        </p:nvCxnSpPr>
        <p:spPr>
          <a:xfrm flipV="1">
            <a:off x="2184400" y="188913"/>
            <a:ext cx="503238" cy="360362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1 24"/>
          <p:cNvCxnSpPr/>
          <p:nvPr/>
        </p:nvCxnSpPr>
        <p:spPr>
          <a:xfrm flipV="1">
            <a:off x="2670175" y="-26988"/>
            <a:ext cx="546100" cy="219076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V="1">
            <a:off x="1703388" y="4149725"/>
            <a:ext cx="2159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 flipV="1">
            <a:off x="2111376" y="4076701"/>
            <a:ext cx="1812925" cy="73025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>
            <a:off x="4800600" y="-26988"/>
            <a:ext cx="58738" cy="4052888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5303839" y="-112713"/>
            <a:ext cx="60325" cy="413861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5808664" y="52388"/>
            <a:ext cx="58737" cy="3954462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6167438" y="180976"/>
            <a:ext cx="80962" cy="380841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>
            <a:off x="6672264" y="427039"/>
            <a:ext cx="60325" cy="3525837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>
            <a:off x="7043739" y="473076"/>
            <a:ext cx="60325" cy="3387725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>
            <a:off x="7680326" y="782639"/>
            <a:ext cx="61913" cy="3030537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 flipV="1">
            <a:off x="3883026" y="4051301"/>
            <a:ext cx="989013" cy="3651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V="1">
            <a:off x="5373688" y="3989388"/>
            <a:ext cx="493712" cy="36512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 flipV="1">
            <a:off x="6248400" y="3935413"/>
            <a:ext cx="495300" cy="36512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/>
          <p:cNvCxnSpPr/>
          <p:nvPr/>
        </p:nvCxnSpPr>
        <p:spPr>
          <a:xfrm flipV="1">
            <a:off x="7104064" y="3813176"/>
            <a:ext cx="630237" cy="3651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1 54"/>
          <p:cNvCxnSpPr/>
          <p:nvPr/>
        </p:nvCxnSpPr>
        <p:spPr>
          <a:xfrm>
            <a:off x="5303839" y="-123825"/>
            <a:ext cx="504825" cy="17621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/>
        </p:nvCxnSpPr>
        <p:spPr>
          <a:xfrm>
            <a:off x="6167439" y="180976"/>
            <a:ext cx="534987" cy="246063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/>
          <p:cNvCxnSpPr/>
          <p:nvPr/>
        </p:nvCxnSpPr>
        <p:spPr>
          <a:xfrm>
            <a:off x="7064375" y="500064"/>
            <a:ext cx="623888" cy="261937"/>
          </a:xfrm>
          <a:prstGeom prst="line">
            <a:avLst/>
          </a:prstGeom>
          <a:ln w="2857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CasellaDiTesto 155"/>
          <p:cNvSpPr txBox="1"/>
          <p:nvPr/>
        </p:nvSpPr>
        <p:spPr>
          <a:xfrm>
            <a:off x="3575051" y="5097464"/>
            <a:ext cx="4537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/>
              <a:t>Aggregato strutturale in muratura</a:t>
            </a:r>
          </a:p>
          <a:p>
            <a:pPr algn="ctr">
              <a:defRPr/>
            </a:pPr>
            <a:r>
              <a:rPr lang="it-IT" dirty="0"/>
              <a:t>Probabile configurazione di «maschi murari» 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/>
              <a:t>dell’intervento di ristrutturazione  </a:t>
            </a:r>
          </a:p>
        </p:txBody>
      </p:sp>
      <p:sp>
        <p:nvSpPr>
          <p:cNvPr id="3099" name="CasellaDiTesto 156"/>
          <p:cNvSpPr txBox="1">
            <a:spLocks noChangeArrowheads="1"/>
          </p:cNvSpPr>
          <p:nvPr/>
        </p:nvSpPr>
        <p:spPr bwMode="auto">
          <a:xfrm>
            <a:off x="7535863" y="4149726"/>
            <a:ext cx="2089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altLang="it-IT" b="1"/>
              <a:t>Pianura bolognese</a:t>
            </a:r>
          </a:p>
          <a:p>
            <a:pPr algn="ctr"/>
            <a:r>
              <a:rPr lang="it-IT" altLang="it-IT"/>
              <a:t>«</a:t>
            </a:r>
            <a:r>
              <a:rPr lang="it-IT" altLang="it-IT" b="1">
                <a:solidFill>
                  <a:srgbClr val="FF0000"/>
                </a:solidFill>
              </a:rPr>
              <a:t>Zona 3</a:t>
            </a:r>
            <a:r>
              <a:rPr lang="it-IT" altLang="it-IT"/>
              <a:t>» (dal 2005)</a:t>
            </a:r>
          </a:p>
        </p:txBody>
      </p:sp>
    </p:spTree>
    <p:extLst>
      <p:ext uri="{BB962C8B-B14F-4D97-AF65-F5344CB8AC3E}">
        <p14:creationId xmlns:p14="http://schemas.microsoft.com/office/powerpoint/2010/main" val="1341780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237131">
            <a:off x="1311276" y="-325438"/>
            <a:ext cx="9364663" cy="447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1 8"/>
          <p:cNvCxnSpPr/>
          <p:nvPr/>
        </p:nvCxnSpPr>
        <p:spPr>
          <a:xfrm>
            <a:off x="3863976" y="23814"/>
            <a:ext cx="60325" cy="405288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1 68"/>
          <p:cNvCxnSpPr/>
          <p:nvPr/>
        </p:nvCxnSpPr>
        <p:spPr>
          <a:xfrm>
            <a:off x="2346325" y="473075"/>
            <a:ext cx="0" cy="361473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ttore 1 71"/>
          <p:cNvCxnSpPr/>
          <p:nvPr/>
        </p:nvCxnSpPr>
        <p:spPr>
          <a:xfrm>
            <a:off x="2579688" y="368300"/>
            <a:ext cx="0" cy="374173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1 73"/>
          <p:cNvCxnSpPr/>
          <p:nvPr/>
        </p:nvCxnSpPr>
        <p:spPr>
          <a:xfrm>
            <a:off x="2327276" y="4086225"/>
            <a:ext cx="252413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1 74"/>
          <p:cNvCxnSpPr/>
          <p:nvPr/>
        </p:nvCxnSpPr>
        <p:spPr>
          <a:xfrm flipV="1">
            <a:off x="2339976" y="368300"/>
            <a:ext cx="239713" cy="14128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1 81"/>
          <p:cNvCxnSpPr/>
          <p:nvPr/>
        </p:nvCxnSpPr>
        <p:spPr>
          <a:xfrm>
            <a:off x="3556000" y="52389"/>
            <a:ext cx="19050" cy="398303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ttore 1 83"/>
          <p:cNvCxnSpPr/>
          <p:nvPr/>
        </p:nvCxnSpPr>
        <p:spPr>
          <a:xfrm flipV="1">
            <a:off x="3556000" y="4025901"/>
            <a:ext cx="312738" cy="2222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1 92"/>
          <p:cNvCxnSpPr/>
          <p:nvPr/>
        </p:nvCxnSpPr>
        <p:spPr>
          <a:xfrm flipH="1">
            <a:off x="1746250" y="908050"/>
            <a:ext cx="71438" cy="3201988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1 93"/>
          <p:cNvCxnSpPr/>
          <p:nvPr/>
        </p:nvCxnSpPr>
        <p:spPr>
          <a:xfrm flipH="1">
            <a:off x="1841501" y="836613"/>
            <a:ext cx="53975" cy="32575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1 94"/>
          <p:cNvCxnSpPr/>
          <p:nvPr/>
        </p:nvCxnSpPr>
        <p:spPr>
          <a:xfrm flipV="1">
            <a:off x="1733551" y="4087813"/>
            <a:ext cx="131763" cy="127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1 95"/>
          <p:cNvCxnSpPr/>
          <p:nvPr/>
        </p:nvCxnSpPr>
        <p:spPr>
          <a:xfrm flipV="1">
            <a:off x="1817689" y="862014"/>
            <a:ext cx="71437" cy="3492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nettore 1 124"/>
          <p:cNvCxnSpPr/>
          <p:nvPr/>
        </p:nvCxnSpPr>
        <p:spPr>
          <a:xfrm>
            <a:off x="4157663" y="-1588"/>
            <a:ext cx="55562" cy="4025901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ttore 1 125"/>
          <p:cNvCxnSpPr/>
          <p:nvPr/>
        </p:nvCxnSpPr>
        <p:spPr>
          <a:xfrm flipV="1">
            <a:off x="3967163" y="4024314"/>
            <a:ext cx="246062" cy="2222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ttore 1 130"/>
          <p:cNvCxnSpPr/>
          <p:nvPr/>
        </p:nvCxnSpPr>
        <p:spPr>
          <a:xfrm>
            <a:off x="6223001" y="287338"/>
            <a:ext cx="68263" cy="36322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Connettore 1 131"/>
          <p:cNvCxnSpPr/>
          <p:nvPr/>
        </p:nvCxnSpPr>
        <p:spPr>
          <a:xfrm>
            <a:off x="6311901" y="303213"/>
            <a:ext cx="55563" cy="360521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1 132"/>
          <p:cNvCxnSpPr/>
          <p:nvPr/>
        </p:nvCxnSpPr>
        <p:spPr>
          <a:xfrm flipV="1">
            <a:off x="6281738" y="3919538"/>
            <a:ext cx="93662" cy="127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nettore 1 138"/>
          <p:cNvCxnSpPr/>
          <p:nvPr/>
        </p:nvCxnSpPr>
        <p:spPr>
          <a:xfrm>
            <a:off x="7418389" y="728664"/>
            <a:ext cx="41275" cy="3055937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nettore 1 139"/>
          <p:cNvCxnSpPr/>
          <p:nvPr/>
        </p:nvCxnSpPr>
        <p:spPr>
          <a:xfrm>
            <a:off x="7632701" y="836614"/>
            <a:ext cx="55563" cy="293687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nettore 1 140"/>
          <p:cNvCxnSpPr/>
          <p:nvPr/>
        </p:nvCxnSpPr>
        <p:spPr>
          <a:xfrm flipV="1">
            <a:off x="7442201" y="3763963"/>
            <a:ext cx="246063" cy="23812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nettore 1 147"/>
          <p:cNvCxnSpPr/>
          <p:nvPr/>
        </p:nvCxnSpPr>
        <p:spPr>
          <a:xfrm>
            <a:off x="7418388" y="728663"/>
            <a:ext cx="214312" cy="10795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ttore 1 150"/>
          <p:cNvCxnSpPr/>
          <p:nvPr/>
        </p:nvCxnSpPr>
        <p:spPr>
          <a:xfrm>
            <a:off x="6234114" y="287339"/>
            <a:ext cx="85725" cy="53975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asellaDiTesto 48"/>
          <p:cNvSpPr txBox="1"/>
          <p:nvPr/>
        </p:nvSpPr>
        <p:spPr>
          <a:xfrm>
            <a:off x="3575050" y="5097464"/>
            <a:ext cx="36004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/>
              <a:t>Aggregato strutturale in muratura</a:t>
            </a:r>
          </a:p>
          <a:p>
            <a:pPr algn="ctr">
              <a:defRPr/>
            </a:pPr>
            <a:r>
              <a:rPr lang="it-IT" dirty="0"/>
              <a:t>Relitti residuati di «maschi murari» 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dirty="0"/>
              <a:t>l’intervento di ristrutturazione  </a:t>
            </a:r>
          </a:p>
        </p:txBody>
      </p:sp>
      <p:sp>
        <p:nvSpPr>
          <p:cNvPr id="4121" name="CasellaDiTesto 50"/>
          <p:cNvSpPr txBox="1">
            <a:spLocks noChangeArrowheads="1"/>
          </p:cNvSpPr>
          <p:nvPr/>
        </p:nvSpPr>
        <p:spPr bwMode="auto">
          <a:xfrm>
            <a:off x="7535863" y="4149726"/>
            <a:ext cx="2089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it-IT" altLang="it-IT" b="1"/>
              <a:t>Pianura bolognese</a:t>
            </a:r>
          </a:p>
          <a:p>
            <a:pPr algn="ctr"/>
            <a:r>
              <a:rPr lang="it-IT" altLang="it-IT"/>
              <a:t>«</a:t>
            </a:r>
            <a:r>
              <a:rPr lang="it-IT" altLang="it-IT">
                <a:solidFill>
                  <a:srgbClr val="FF0000"/>
                </a:solidFill>
              </a:rPr>
              <a:t>Zona 3</a:t>
            </a:r>
            <a:r>
              <a:rPr lang="it-IT" altLang="it-IT"/>
              <a:t>» (dal 2005)</a:t>
            </a:r>
          </a:p>
        </p:txBody>
      </p:sp>
    </p:spTree>
    <p:extLst>
      <p:ext uri="{BB962C8B-B14F-4D97-AF65-F5344CB8AC3E}">
        <p14:creationId xmlns:p14="http://schemas.microsoft.com/office/powerpoint/2010/main" val="3980624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8925" y="188914"/>
            <a:ext cx="9074150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6213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55564"/>
            <a:ext cx="8642350" cy="674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129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6551" y="333376"/>
            <a:ext cx="8994775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40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61914"/>
            <a:ext cx="9144000" cy="6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440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53976"/>
            <a:ext cx="8562975" cy="680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771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014DFDE-39A4-43D3-ABF7-7DEEB73AA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5480" y="16744"/>
            <a:ext cx="9252520" cy="684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1">
            <a:extLst>
              <a:ext uri="{FF2B5EF4-FFF2-40B4-BE49-F238E27FC236}">
                <a16:creationId xmlns:a16="http://schemas.microsoft.com/office/drawing/2014/main" id="{E6A86A74-0A0B-4BA8-B699-80F20942B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692696"/>
            <a:ext cx="6553200" cy="5842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it-IT" altLang="it-IT" sz="1600" b="1" dirty="0">
                <a:solidFill>
                  <a:srgbClr val="FF0000"/>
                </a:solidFill>
              </a:rPr>
              <a:t>Approccio consapevole è chiedersi: che cosa RISCHIO? quanto RISCHIO?</a:t>
            </a:r>
          </a:p>
          <a:p>
            <a:pPr algn="ctr">
              <a:spcBef>
                <a:spcPct val="0"/>
              </a:spcBef>
              <a:buFont typeface="Arial" pitchFamily="34" charset="0"/>
              <a:buNone/>
              <a:defRPr/>
            </a:pPr>
            <a:r>
              <a:rPr lang="it-IT" altLang="it-IT" sz="1600" b="1" dirty="0">
                <a:solidFill>
                  <a:prstClr val="black"/>
                </a:solidFill>
              </a:rPr>
              <a:t>Il RISCHIO non è mai nullo: si può e si deve ridurre! </a:t>
            </a:r>
            <a:r>
              <a:rPr lang="it-IT" altLang="it-IT" sz="16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 rischio meno se</a:t>
            </a:r>
            <a:r>
              <a:rPr lang="it-IT" altLang="it-IT" sz="1600" b="1" dirty="0">
                <a:solidFill>
                  <a:srgbClr val="0070C0"/>
                </a:solidFill>
              </a:rPr>
              <a:t> …</a:t>
            </a:r>
            <a:endParaRPr lang="it-IT" altLang="it-IT" sz="1600" b="1" dirty="0">
              <a:solidFill>
                <a:prstClr val="black"/>
              </a:solidFill>
            </a:endParaRPr>
          </a:p>
        </p:txBody>
      </p:sp>
      <p:pic>
        <p:nvPicPr>
          <p:cNvPr id="6" name="Picture 2" descr="C:\Users\Teresa\Pictures\sismicitc3a0storica_800_2004.jpg">
            <a:extLst>
              <a:ext uri="{FF2B5EF4-FFF2-40B4-BE49-F238E27FC236}">
                <a16:creationId xmlns:a16="http://schemas.microsoft.com/office/drawing/2014/main" id="{B8B35F0D-3C1F-9E42-BDE1-0A5752409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7876" y="2112269"/>
            <a:ext cx="24558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3">
            <a:hlinkClick r:id="rId4"/>
            <a:extLst>
              <a:ext uri="{FF2B5EF4-FFF2-40B4-BE49-F238E27FC236}">
                <a16:creationId xmlns:a16="http://schemas.microsoft.com/office/drawing/2014/main" id="{72B77C8F-3B5D-7141-B7CF-7D0F39FD3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170" y="4937596"/>
            <a:ext cx="1933575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76EBA7D-7A6E-1049-A5B8-29C85AA28AFE}"/>
              </a:ext>
            </a:extLst>
          </p:cNvPr>
          <p:cNvSpPr txBox="1"/>
          <p:nvPr/>
        </p:nvSpPr>
        <p:spPr>
          <a:xfrm>
            <a:off x="2423642" y="3718774"/>
            <a:ext cx="100806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</a:t>
            </a:r>
            <a:r>
              <a:rPr lang="it-IT" sz="36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A99E271-D31D-9B42-8734-AC51D66C9ADC}"/>
              </a:ext>
            </a:extLst>
          </p:cNvPr>
          <p:cNvSpPr txBox="1"/>
          <p:nvPr/>
        </p:nvSpPr>
        <p:spPr>
          <a:xfrm>
            <a:off x="2371775" y="5971610"/>
            <a:ext cx="100806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</a:t>
            </a:r>
            <a:r>
              <a:rPr lang="it-IT" sz="3600" b="1" baseline="-25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</a:t>
            </a:r>
            <a:endParaRPr lang="it-IT" sz="3600" b="1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23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41288"/>
            <a:ext cx="9144000" cy="65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225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1951" y="47626"/>
            <a:ext cx="8990013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3736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22226"/>
            <a:ext cx="9174163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230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837" y="115889"/>
            <a:ext cx="9204326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770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2450" y="46039"/>
            <a:ext cx="8578850" cy="675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884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25" y="-17463"/>
            <a:ext cx="9501188" cy="735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7064" y="3570289"/>
            <a:ext cx="30384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4"/>
          <p:cNvCxnSpPr/>
          <p:nvPr/>
        </p:nvCxnSpPr>
        <p:spPr>
          <a:xfrm>
            <a:off x="9048751" y="4165601"/>
            <a:ext cx="1579563" cy="5746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 flipV="1">
            <a:off x="9048751" y="4710114"/>
            <a:ext cx="1579563" cy="4159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>
            <a:off x="10564813" y="4740276"/>
            <a:ext cx="0" cy="1857375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9232901" y="6597650"/>
            <a:ext cx="1331913" cy="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128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7126" y="115889"/>
            <a:ext cx="9864725" cy="713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927351" y="6313488"/>
            <a:ext cx="7921625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524001" y="6646864"/>
            <a:ext cx="1692275" cy="31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40103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3176"/>
            <a:ext cx="91471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0233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76" y="150814"/>
            <a:ext cx="9091613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7975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887" y="-674688"/>
            <a:ext cx="14473238" cy="813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12787" y="4652964"/>
            <a:ext cx="11071226" cy="3240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1620" name="CasellaDiTesto 15"/>
          <p:cNvSpPr txBox="1">
            <a:spLocks noChangeArrowheads="1"/>
          </p:cNvSpPr>
          <p:nvPr/>
        </p:nvSpPr>
        <p:spPr bwMode="auto">
          <a:xfrm>
            <a:off x="7104063" y="4171950"/>
            <a:ext cx="3702050" cy="2622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70C0"/>
                </a:solidFill>
              </a:rPr>
              <a:t>Gli edifici alti con il piano terra debole («</a:t>
            </a:r>
            <a:r>
              <a:rPr lang="it-IT" altLang="it-IT" b="1" i="1">
                <a:solidFill>
                  <a:srgbClr val="0070C0"/>
                </a:solidFill>
              </a:rPr>
              <a:t>piano soffice</a:t>
            </a:r>
            <a:r>
              <a:rPr lang="it-IT" altLang="it-IT" b="1">
                <a:solidFill>
                  <a:srgbClr val="0070C0"/>
                </a:solidFill>
              </a:rPr>
              <a:t>») sono vulnerabili particolarmente</a:t>
            </a:r>
          </a:p>
        </p:txBody>
      </p:sp>
      <p:sp>
        <p:nvSpPr>
          <p:cNvPr id="6" name="Rettangolo 5"/>
          <p:cNvSpPr/>
          <p:nvPr/>
        </p:nvSpPr>
        <p:spPr>
          <a:xfrm>
            <a:off x="3000376" y="-109538"/>
            <a:ext cx="4341813" cy="49069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7239001" y="-315913"/>
            <a:ext cx="441325" cy="4321176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1623" name="CasellaDiTesto 7"/>
          <p:cNvSpPr txBox="1">
            <a:spLocks noChangeArrowheads="1"/>
          </p:cNvSpPr>
          <p:nvPr/>
        </p:nvSpPr>
        <p:spPr bwMode="auto">
          <a:xfrm>
            <a:off x="3216276" y="3906838"/>
            <a:ext cx="20875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</a:rPr>
              <a:t>DOPO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chemeClr val="bg1"/>
                </a:solidFill>
              </a:rPr>
              <a:t>(</a:t>
            </a:r>
            <a:r>
              <a:rPr lang="it-IT" altLang="it-IT" sz="1800" b="1" i="1">
                <a:solidFill>
                  <a:schemeClr val="bg1"/>
                </a:solidFill>
              </a:rPr>
              <a:t>dopo</a:t>
            </a:r>
            <a:r>
              <a:rPr lang="it-IT" altLang="it-IT" sz="1800">
                <a:solidFill>
                  <a:schemeClr val="bg1"/>
                </a:solidFill>
              </a:rPr>
              <a:t> il 29.5.2012)</a:t>
            </a:r>
          </a:p>
        </p:txBody>
      </p:sp>
      <p:sp>
        <p:nvSpPr>
          <p:cNvPr id="111624" name="Rettangolo 2"/>
          <p:cNvSpPr>
            <a:spLocks noChangeArrowheads="1"/>
          </p:cNvSpPr>
          <p:nvPr/>
        </p:nvSpPr>
        <p:spPr bwMode="auto">
          <a:xfrm>
            <a:off x="7646989" y="-96838"/>
            <a:ext cx="282098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/>
              <a:t>Costruzioni in c.a.</a:t>
            </a:r>
            <a:endParaRPr lang="it-IT" altLang="it-IT" sz="2800"/>
          </a:p>
        </p:txBody>
      </p:sp>
      <p:pic>
        <p:nvPicPr>
          <p:cNvPr id="1116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2352676"/>
            <a:ext cx="701040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-66675"/>
            <a:ext cx="7015163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7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500" y="1747839"/>
            <a:ext cx="22669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5016500" y="-96838"/>
            <a:ext cx="2254250" cy="20621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800" b="1" i="1" dirty="0">
                <a:solidFill>
                  <a:srgbClr val="FF0000"/>
                </a:solidFill>
              </a:rPr>
              <a:t>L’AQUILA</a:t>
            </a:r>
            <a:r>
              <a:rPr lang="it-IT" sz="2800" i="1" dirty="0">
                <a:solidFill>
                  <a:srgbClr val="FF0000"/>
                </a:solidFill>
              </a:rPr>
              <a:t> – </a:t>
            </a:r>
            <a:r>
              <a:rPr lang="it-IT" sz="2400" i="1" dirty="0">
                <a:solidFill>
                  <a:srgbClr val="FF0000"/>
                </a:solidFill>
              </a:rPr>
              <a:t>Uno degli esempi di collasso pilastri al piano terra</a:t>
            </a:r>
            <a:r>
              <a:rPr lang="it-IT" sz="2800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7999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4114" y="0"/>
            <a:ext cx="3317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3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99326" y="104775"/>
            <a:ext cx="30892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65888" y="1177925"/>
            <a:ext cx="2159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703388" y="776289"/>
            <a:ext cx="6477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697038" y="2576514"/>
            <a:ext cx="6477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703388" y="4652964"/>
            <a:ext cx="6477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6203951" y="4076701"/>
            <a:ext cx="43211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</a:t>
            </a:r>
            <a:r>
              <a:rPr lang="it-IT" sz="5400" dirty="0">
                <a:solidFill>
                  <a:prstClr val="black"/>
                </a:solidFill>
                <a:latin typeface="Arial" charset="0"/>
              </a:rPr>
              <a:t> = </a:t>
            </a:r>
            <a:r>
              <a:rPr lang="it-IT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</a:t>
            </a:r>
            <a:r>
              <a:rPr lang="it-IT" sz="5400" dirty="0">
                <a:solidFill>
                  <a:prstClr val="black"/>
                </a:solidFill>
                <a:latin typeface="Arial" charset="0"/>
              </a:rPr>
              <a:t> * </a:t>
            </a:r>
            <a:r>
              <a:rPr lang="it-IT" sz="54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</a:t>
            </a:r>
            <a:r>
              <a:rPr lang="it-IT" sz="5400" dirty="0">
                <a:solidFill>
                  <a:prstClr val="black"/>
                </a:solidFill>
                <a:latin typeface="Arial" charset="0"/>
              </a:rPr>
              <a:t> * </a:t>
            </a:r>
            <a:r>
              <a:rPr lang="it-IT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646738" y="765175"/>
            <a:ext cx="1008062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</a:t>
            </a:r>
            <a:r>
              <a:rPr lang="it-IT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596063" y="765175"/>
            <a:ext cx="1008062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5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</a:t>
            </a:r>
            <a:r>
              <a:rPr lang="it-IT" sz="36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</a:t>
            </a:r>
            <a:endParaRPr lang="it-IT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1627" name="CasellaDiTesto 1"/>
          <p:cNvSpPr txBox="1">
            <a:spLocks noChangeArrowheads="1"/>
          </p:cNvSpPr>
          <p:nvPr/>
        </p:nvSpPr>
        <p:spPr bwMode="auto">
          <a:xfrm>
            <a:off x="2482851" y="6440488"/>
            <a:ext cx="3255963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1100">
                <a:solidFill>
                  <a:srgbClr val="000000"/>
                </a:solidFill>
                <a:latin typeface="Arial" pitchFamily="34" charset="0"/>
              </a:rPr>
              <a:t>Sintesi grafica degli elementi che determinano il Rischio Sismico </a:t>
            </a:r>
            <a:r>
              <a:rPr lang="it-IT" altLang="it-IT" sz="1100" i="1">
                <a:solidFill>
                  <a:srgbClr val="000000"/>
                </a:solidFill>
                <a:latin typeface="Arial" pitchFamily="34" charset="0"/>
              </a:rPr>
              <a:t>(G.Valensise, INGV)</a:t>
            </a:r>
          </a:p>
        </p:txBody>
      </p:sp>
      <p:sp>
        <p:nvSpPr>
          <p:cNvPr id="111628" name="CasellaDiTesto 12"/>
          <p:cNvSpPr txBox="1">
            <a:spLocks noChangeArrowheads="1"/>
          </p:cNvSpPr>
          <p:nvPr/>
        </p:nvSpPr>
        <p:spPr bwMode="auto">
          <a:xfrm>
            <a:off x="6265863" y="3522664"/>
            <a:ext cx="4214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altLang="it-IT">
                <a:solidFill>
                  <a:srgbClr val="000000"/>
                </a:solidFill>
                <a:latin typeface="Arial" pitchFamily="34" charset="0"/>
              </a:rPr>
              <a:t>I FATTORI DEL RISCHIO SISMICO </a:t>
            </a:r>
            <a:r>
              <a:rPr lang="it-IT" altLang="it-IT" sz="2800" b="1">
                <a:solidFill>
                  <a:srgbClr val="FF0000"/>
                </a:solidFill>
                <a:latin typeface="Arial" pitchFamily="34" charset="0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25" y="1"/>
            <a:ext cx="7239000" cy="549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2263" y="1"/>
            <a:ext cx="4100512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0" name="CasellaDiTesto 5"/>
          <p:cNvSpPr txBox="1">
            <a:spLocks noChangeArrowheads="1"/>
          </p:cNvSpPr>
          <p:nvPr/>
        </p:nvSpPr>
        <p:spPr bwMode="auto">
          <a:xfrm>
            <a:off x="1631950" y="5499101"/>
            <a:ext cx="50038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/>
              <a:t>L’Aquila (Pettino)</a:t>
            </a:r>
            <a:r>
              <a:rPr lang="it-IT" altLang="it-IT" sz="2000" i="1"/>
              <a:t>: edificio con “piano soffice”. </a:t>
            </a:r>
            <a:r>
              <a:rPr lang="it-IT" altLang="it-IT" sz="1800"/>
              <a:t>Il manufatto pur conservando una discreta integrità strutturale ai piani superiori, ha subito il collasso dei pilastri al piano terra.</a:t>
            </a:r>
          </a:p>
        </p:txBody>
      </p:sp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7391400" y="5745164"/>
            <a:ext cx="23764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000" b="1" i="1">
                <a:solidFill>
                  <a:srgbClr val="FF0000"/>
                </a:solidFill>
              </a:rPr>
              <a:t>Particolare di uno dei pilastri collassati</a:t>
            </a:r>
            <a:endParaRPr lang="it-IT" altLang="it-IT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1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4989" y="0"/>
            <a:ext cx="8582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299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8288" y="2351089"/>
            <a:ext cx="4787900" cy="449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3114" y="-12700"/>
            <a:ext cx="4829175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631951" y="811214"/>
            <a:ext cx="4176713" cy="13223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2000" dirty="0"/>
              <a:t>Il contributo </a:t>
            </a:r>
            <a:r>
              <a:rPr lang="it-IT" sz="2000" b="1" dirty="0">
                <a:solidFill>
                  <a:srgbClr val="FF0000"/>
                </a:solidFill>
              </a:rPr>
              <a:t>(positivo o negativo)</a:t>
            </a:r>
            <a:r>
              <a:rPr lang="it-IT" sz="2000" dirty="0"/>
              <a:t> dei </a:t>
            </a:r>
            <a:r>
              <a:rPr lang="it-IT" sz="2000" b="1" i="1" dirty="0">
                <a:solidFill>
                  <a:srgbClr val="074F59"/>
                </a:solidFill>
              </a:rPr>
              <a:t>tamponamenti</a:t>
            </a:r>
            <a:r>
              <a:rPr lang="it-IT" sz="2000" dirty="0">
                <a:solidFill>
                  <a:srgbClr val="074F59"/>
                </a:solidFill>
              </a:rPr>
              <a:t>.</a:t>
            </a:r>
            <a:r>
              <a:rPr lang="it-IT" sz="2000" dirty="0"/>
              <a:t> Il loro danneggiamento è aspetto di primaria importanza </a:t>
            </a:r>
            <a:r>
              <a:rPr lang="it-IT" sz="2000" b="1" dirty="0">
                <a:solidFill>
                  <a:srgbClr val="FF0000"/>
                </a:solidFill>
              </a:rPr>
              <a:t>.. …in funzione di: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519237" y="44451"/>
            <a:ext cx="4391026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200" b="1" dirty="0"/>
              <a:t>Costruzioni in C.A.</a:t>
            </a:r>
            <a:r>
              <a:rPr lang="it-IT" sz="2200" dirty="0"/>
              <a:t>: 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TAMPONAMENTI</a:t>
            </a:r>
          </a:p>
        </p:txBody>
      </p:sp>
      <p:sp>
        <p:nvSpPr>
          <p:cNvPr id="113670" name="CasellaDiTesto 9"/>
          <p:cNvSpPr txBox="1">
            <a:spLocks noChangeArrowheads="1"/>
          </p:cNvSpPr>
          <p:nvPr/>
        </p:nvSpPr>
        <p:spPr bwMode="auto">
          <a:xfrm>
            <a:off x="6346826" y="3889376"/>
            <a:ext cx="4213225" cy="27082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it-IT" altLang="it-IT" sz="1800" b="1" i="1">
                <a:solidFill>
                  <a:srgbClr val="002060"/>
                </a:solidFill>
              </a:rPr>
              <a:t>loro</a:t>
            </a:r>
            <a:r>
              <a:rPr lang="it-IT" altLang="it-IT" sz="1800"/>
              <a:t> distribuzione, più o meno regolare, in pianta o in altezza;</a:t>
            </a:r>
          </a:p>
          <a:p>
            <a:pPr eaLnBrk="1" hangingPunct="1">
              <a:spcBef>
                <a:spcPct val="0"/>
              </a:spcBef>
            </a:pPr>
            <a:endParaRPr lang="it-IT" altLang="it-IT" sz="400"/>
          </a:p>
          <a:p>
            <a:pPr eaLnBrk="1" hangingPunct="1">
              <a:spcBef>
                <a:spcPct val="0"/>
              </a:spcBef>
            </a:pPr>
            <a:r>
              <a:rPr lang="it-IT" altLang="it-IT" sz="1800" b="1" i="1">
                <a:solidFill>
                  <a:srgbClr val="002060"/>
                </a:solidFill>
              </a:rPr>
              <a:t>loro</a:t>
            </a:r>
            <a:r>
              <a:rPr lang="it-IT" altLang="it-IT" sz="1800"/>
              <a:t> contributo, finché non si rompono, alla resistenza della struttura (tanto più se non progettata alle azioni sismiche);</a:t>
            </a:r>
          </a:p>
          <a:p>
            <a:pPr eaLnBrk="1" hangingPunct="1">
              <a:spcBef>
                <a:spcPct val="0"/>
              </a:spcBef>
            </a:pPr>
            <a:endParaRPr lang="it-IT" altLang="it-IT" sz="400"/>
          </a:p>
          <a:p>
            <a:pPr eaLnBrk="1" hangingPunct="1">
              <a:spcBef>
                <a:spcPct val="0"/>
              </a:spcBef>
            </a:pPr>
            <a:r>
              <a:rPr lang="it-IT" altLang="it-IT" sz="1800"/>
              <a:t>in alcuni casi, </a:t>
            </a:r>
            <a:r>
              <a:rPr lang="it-IT" altLang="it-IT" sz="1800" b="1" i="1">
                <a:solidFill>
                  <a:srgbClr val="002060"/>
                </a:solidFill>
              </a:rPr>
              <a:t>tamponamenti</a:t>
            </a:r>
            <a:r>
              <a:rPr lang="it-IT" altLang="it-IT" sz="1800"/>
              <a:t> molto robusti hanno danneggiato il nodo travi/pilastro, soprattutto nei casi di pilastri di scarsa resistenza.</a:t>
            </a:r>
          </a:p>
        </p:txBody>
      </p:sp>
      <p:sp>
        <p:nvSpPr>
          <p:cNvPr id="113671" name="Text Box 3"/>
          <p:cNvSpPr txBox="1">
            <a:spLocks noChangeArrowheads="1"/>
          </p:cNvSpPr>
          <p:nvPr/>
        </p:nvSpPr>
        <p:spPr bwMode="auto">
          <a:xfrm>
            <a:off x="4637088" y="2955925"/>
            <a:ext cx="2159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  <a:latin typeface="Arial" pitchFamily="34" charset="0"/>
              </a:rPr>
              <a:t>L’Aqui</a:t>
            </a:r>
            <a:r>
              <a:rPr lang="it-IT" altLang="it-IT" sz="2400">
                <a:solidFill>
                  <a:srgbClr val="FF0000"/>
                </a:solidFill>
                <a:latin typeface="Arial" pitchFamily="34" charset="0"/>
              </a:rPr>
              <a:t>la</a:t>
            </a:r>
            <a:r>
              <a:rPr lang="it-IT" altLang="it-IT" sz="2400">
                <a:solidFill>
                  <a:schemeClr val="bg1"/>
                </a:solidFill>
                <a:latin typeface="Arial" pitchFamily="34" charset="0"/>
              </a:rPr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642447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71651" y="188914"/>
            <a:ext cx="8640763" cy="11699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1400" i="1" dirty="0"/>
              <a:t>«In qualche caso si osservano edifici in muratura in cui sono visibili interventi relativamente recenti, con la sovrapposizione di una </a:t>
            </a:r>
            <a:r>
              <a:rPr lang="it-IT" sz="1400" i="1" dirty="0" err="1"/>
              <a:t>cordolatura</a:t>
            </a:r>
            <a:r>
              <a:rPr lang="it-IT" sz="1400" i="1" dirty="0"/>
              <a:t> e una copertura in CA …. </a:t>
            </a:r>
            <a:r>
              <a:rPr lang="it-IT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osservato anche in occasione del terremoto del 1997 in Umbria Marche e dell'Aquila 2009</a:t>
            </a:r>
            <a:r>
              <a:rPr lang="it-IT" sz="1400" i="1" dirty="0"/>
              <a:t>, questi interventi, senza un contestuale rinforzo delle strutture verticali, hanno solitamente determinato effetti devastanti sulle murature (Fig. 3).»  </a:t>
            </a:r>
          </a:p>
          <a:p>
            <a:pPr>
              <a:defRPr/>
            </a:pPr>
            <a:r>
              <a:rPr lang="it-IT" sz="1400" dirty="0"/>
              <a:t>(pp. 4-5 del </a:t>
            </a:r>
            <a:r>
              <a:rPr lang="it-IT" sz="1400" b="1" dirty="0">
                <a:solidFill>
                  <a:srgbClr val="FF0000"/>
                </a:solidFill>
              </a:rPr>
              <a:t>Rapporto sugli effetti macrosismici … </a:t>
            </a:r>
            <a:r>
              <a:rPr lang="it-IT" sz="1400" dirty="0"/>
              <a:t>)</a:t>
            </a:r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475" y="1425575"/>
            <a:ext cx="9144000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911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magin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1" y="863600"/>
            <a:ext cx="4543425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Immagin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301" y="3395664"/>
            <a:ext cx="5230813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Casella di testo 8"/>
          <p:cNvSpPr txBox="1">
            <a:spLocks noChangeArrowheads="1"/>
          </p:cNvSpPr>
          <p:nvPr/>
        </p:nvSpPr>
        <p:spPr bwMode="auto">
          <a:xfrm>
            <a:off x="5808664" y="1125538"/>
            <a:ext cx="4751387" cy="9080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None/>
            </a:pPr>
            <a:r>
              <a:rPr lang="it-IT" altLang="it-IT" sz="1600" b="1" i="1">
                <a:latin typeface="TimesNewRoman"/>
              </a:rPr>
              <a:t>Villa Sant’Angelo </a:t>
            </a:r>
            <a:r>
              <a:rPr lang="it-IT" altLang="it-IT" sz="1600" i="1">
                <a:latin typeface="TimesNewRoman"/>
              </a:rPr>
              <a:t>(AQ)</a:t>
            </a:r>
            <a:r>
              <a:rPr lang="it-IT" altLang="it-IT" sz="1600">
                <a:latin typeface="TimesNewRoman"/>
              </a:rPr>
              <a:t> - Edificio in muratura di pietrame listata, copertura in legno e pietre angolari. Capichiave delle catene al primo piano.</a:t>
            </a:r>
            <a:endParaRPr lang="it-IT" altLang="it-IT" sz="1600">
              <a:latin typeface="Arial" pitchFamily="34" charset="0"/>
            </a:endParaRPr>
          </a:p>
        </p:txBody>
      </p:sp>
      <p:sp>
        <p:nvSpPr>
          <p:cNvPr id="41989" name="Casella di testo 9"/>
          <p:cNvSpPr txBox="1">
            <a:spLocks noChangeArrowheads="1"/>
          </p:cNvSpPr>
          <p:nvPr/>
        </p:nvSpPr>
        <p:spPr bwMode="auto">
          <a:xfrm>
            <a:off x="6170614" y="2205039"/>
            <a:ext cx="4389437" cy="1081087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1000"/>
              </a:spcAft>
              <a:buNone/>
            </a:pPr>
            <a:r>
              <a:rPr lang="it-IT" altLang="it-IT" sz="1600" b="1" i="1">
                <a:latin typeface="TimesNewRoman"/>
              </a:rPr>
              <a:t>Colle di Roio </a:t>
            </a:r>
            <a:r>
              <a:rPr lang="it-IT" altLang="it-IT" sz="1600" i="1">
                <a:latin typeface="TimesNewRoman"/>
              </a:rPr>
              <a:t>(AQ)</a:t>
            </a:r>
            <a:r>
              <a:rPr lang="it-IT" altLang="it-IT" sz="1600">
                <a:latin typeface="TimesNewRoman"/>
              </a:rPr>
              <a:t> – Edificio in muratura in pietrame non squadrato con malta argillosa e copertura pesante in c.a. </a:t>
            </a:r>
            <a:r>
              <a:rPr lang="it-IT" altLang="it-IT" sz="1600" b="1">
                <a:solidFill>
                  <a:srgbClr val="FF0000"/>
                </a:solidFill>
                <a:latin typeface="TimesNewRoman"/>
              </a:rPr>
              <a:t>Effetto negativo di un tetto pesante e rigido</a:t>
            </a:r>
            <a:endParaRPr lang="it-IT" altLang="it-IT" sz="1600">
              <a:latin typeface="Arial" pitchFamily="34" charset="0"/>
            </a:endParaRPr>
          </a:p>
        </p:txBody>
      </p:sp>
      <p:sp>
        <p:nvSpPr>
          <p:cNvPr id="41990" name="Casella di testo 8"/>
          <p:cNvSpPr txBox="1">
            <a:spLocks noChangeArrowheads="1"/>
          </p:cNvSpPr>
          <p:nvPr/>
        </p:nvSpPr>
        <p:spPr bwMode="auto">
          <a:xfrm>
            <a:off x="3216276" y="146050"/>
            <a:ext cx="5688013" cy="54610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>
                <a:solidFill>
                  <a:srgbClr val="FF0000"/>
                </a:solidFill>
              </a:rPr>
              <a:t>Terremoto in Abruzzo del 6 aprile 2009 (M</a:t>
            </a:r>
            <a:r>
              <a:rPr lang="it-IT" altLang="it-IT" sz="1800" baseline="-25000">
                <a:solidFill>
                  <a:srgbClr val="FF0000"/>
                </a:solidFill>
              </a:rPr>
              <a:t>L</a:t>
            </a:r>
            <a:r>
              <a:rPr lang="it-IT" altLang="it-IT" sz="1800">
                <a:solidFill>
                  <a:srgbClr val="FF0000"/>
                </a:solidFill>
              </a:rPr>
              <a:t> = 5.9; M</a:t>
            </a:r>
            <a:r>
              <a:rPr lang="it-IT" altLang="it-IT" sz="1800" baseline="-25000">
                <a:solidFill>
                  <a:srgbClr val="FF0000"/>
                </a:solidFill>
              </a:rPr>
              <a:t>w</a:t>
            </a:r>
            <a:r>
              <a:rPr lang="it-IT" altLang="it-IT" sz="1800">
                <a:solidFill>
                  <a:srgbClr val="FF0000"/>
                </a:solidFill>
              </a:rPr>
              <a:t> = 6.3)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400" b="1" i="1"/>
              <a:t>Immagini da due località: </a:t>
            </a:r>
            <a:r>
              <a:rPr lang="it-IT" altLang="it-IT" sz="1400" i="1"/>
              <a:t>entrambe valutate con effetti </a:t>
            </a:r>
            <a:r>
              <a:rPr lang="it-IT" altLang="it-IT" sz="1400" b="1" i="1"/>
              <a:t>di IX° MCS</a:t>
            </a:r>
            <a:endParaRPr lang="it-IT" altLang="it-IT" sz="1400"/>
          </a:p>
        </p:txBody>
      </p:sp>
      <p:pic>
        <p:nvPicPr>
          <p:cNvPr id="89095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4713" y="5127626"/>
            <a:ext cx="21971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855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 animBg="1"/>
      <p:bldP spid="41989" grpId="0" animBg="1"/>
      <p:bldP spid="4199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49214"/>
            <a:ext cx="9144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92314" y="333375"/>
            <a:ext cx="1800225" cy="738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rgbClr val="FF0000"/>
                </a:solidFill>
              </a:rPr>
              <a:t>Umbria - Marche</a:t>
            </a:r>
          </a:p>
          <a:p>
            <a:pPr algn="ctr">
              <a:defRPr/>
            </a:pP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1997</a:t>
            </a:r>
          </a:p>
        </p:txBody>
      </p:sp>
    </p:spTree>
    <p:extLst>
      <p:ext uri="{BB962C8B-B14F-4D97-AF65-F5344CB8AC3E}">
        <p14:creationId xmlns:p14="http://schemas.microsoft.com/office/powerpoint/2010/main" val="117526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688" y="260350"/>
            <a:ext cx="9244013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1"/>
          <p:cNvSpPr>
            <a:spLocks noChangeArrowheads="1"/>
          </p:cNvSpPr>
          <p:nvPr/>
        </p:nvSpPr>
        <p:spPr bwMode="auto">
          <a:xfrm>
            <a:off x="1703389" y="5253039"/>
            <a:ext cx="87852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24 agosto 2016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solidFill>
                  <a:srgbClr val="FF0000"/>
                </a:solidFill>
              </a:rPr>
              <a:t>Accumoli, rimane in piedi la casa bucata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 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0339" y="260351"/>
            <a:ext cx="1608137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177213" y="836613"/>
            <a:ext cx="576262" cy="1439862"/>
          </a:xfrm>
          <a:prstGeom prst="rect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54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435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6525" y="2743200"/>
            <a:ext cx="543560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7104063" y="1081089"/>
            <a:ext cx="3384550" cy="11382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it-IT" altLang="it-IT" sz="2000" b="1" i="1" dirty="0">
                <a:solidFill>
                  <a:srgbClr val="0070C0"/>
                </a:solidFill>
              </a:rPr>
              <a:t>Terremoto del 24 agosto 2016 </a:t>
            </a:r>
            <a:r>
              <a:rPr lang="it-IT" altLang="it-IT" sz="2400" b="1" dirty="0">
                <a:solidFill>
                  <a:srgbClr val="FF0000"/>
                </a:solidFill>
              </a:rPr>
              <a:t>AMATRICE </a:t>
            </a:r>
          </a:p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it-IT" sz="2400" b="1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</a:t>
            </a:r>
            <a:r>
              <a:rPr lang="it-IT" sz="2400" dirty="0"/>
              <a:t> grado M.C.S.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716838" y="619126"/>
            <a:ext cx="2159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2400" dirty="0"/>
              <a:t>M</a:t>
            </a:r>
            <a:r>
              <a:rPr lang="it-IT" sz="2400" baseline="-25000" dirty="0"/>
              <a:t>L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6.0 </a:t>
            </a:r>
            <a:r>
              <a:rPr lang="it-IT" sz="2400" dirty="0"/>
              <a:t>-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M</a:t>
            </a:r>
            <a:r>
              <a:rPr lang="it-IT" sz="2400" baseline="-25000" dirty="0"/>
              <a:t>W</a:t>
            </a:r>
            <a:r>
              <a:rPr lang="it-IT" sz="2400" dirty="0"/>
              <a:t> </a:t>
            </a:r>
            <a:r>
              <a:rPr lang="it-IT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6.2</a:t>
            </a:r>
          </a:p>
        </p:txBody>
      </p:sp>
      <p:sp>
        <p:nvSpPr>
          <p:cNvPr id="92166" name="CasellaDiTesto 7"/>
          <p:cNvSpPr txBox="1">
            <a:spLocks noChangeArrowheads="1"/>
          </p:cNvSpPr>
          <p:nvPr/>
        </p:nvSpPr>
        <p:spPr bwMode="auto">
          <a:xfrm>
            <a:off x="1744664" y="4892676"/>
            <a:ext cx="32400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/>
              <a:t>COLLASSI di edifici in muratura</a:t>
            </a:r>
            <a:r>
              <a:rPr lang="it-IT" altLang="it-IT" sz="1800"/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ruoli negativi di solai e tetti in 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anche di recente realizzazione </a:t>
            </a:r>
          </a:p>
        </p:txBody>
      </p:sp>
    </p:spTree>
    <p:extLst>
      <p:ext uri="{BB962C8B-B14F-4D97-AF65-F5344CB8AC3E}">
        <p14:creationId xmlns:p14="http://schemas.microsoft.com/office/powerpoint/2010/main" val="32521055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464" y="61913"/>
            <a:ext cx="6486525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463" y="1790701"/>
            <a:ext cx="645795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Rettangolo 1"/>
          <p:cNvSpPr>
            <a:spLocks noChangeArrowheads="1"/>
          </p:cNvSpPr>
          <p:nvPr/>
        </p:nvSpPr>
        <p:spPr bwMode="auto">
          <a:xfrm>
            <a:off x="1966914" y="1785938"/>
            <a:ext cx="8135937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hlinkClick r:id="rId4"/>
              </a:rPr>
              <a:t>http://www.ilfattoquotidiano.it/2016/09/08/terremoto-tetti-in-cemento-armato-aumentano-rischio-crolli-non-solo-ad-amatrice-molto-diffusi-in-passato/3018322/</a:t>
            </a:r>
            <a:r>
              <a:rPr lang="it-IT" altLang="it-IT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8367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7A9A6B7-39E3-4896-89E6-38A6E4077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7489" y="2152221"/>
            <a:ext cx="23399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17">
            <a:extLst>
              <a:ext uri="{FF2B5EF4-FFF2-40B4-BE49-F238E27FC236}">
                <a16:creationId xmlns:a16="http://schemas.microsoft.com/office/drawing/2014/main" id="{CF96F5EF-9A77-4C85-A989-0F4F40596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1" y="2174446"/>
            <a:ext cx="1655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Google maps </a:t>
            </a:r>
            <a:r>
              <a:rPr lang="it-IT" altLang="it-IT" sz="14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2018</a:t>
            </a:r>
          </a:p>
        </p:txBody>
      </p:sp>
      <p:pic>
        <p:nvPicPr>
          <p:cNvPr id="7" name="Picture 3" descr="T:\Manieri_g\Forlì7giugno\terrem_rimini_pianta.jpg">
            <a:extLst>
              <a:ext uri="{FF2B5EF4-FFF2-40B4-BE49-F238E27FC236}">
                <a16:creationId xmlns:a16="http://schemas.microsoft.com/office/drawing/2014/main" id="{1BD1758A-A671-48CC-8A35-951AA8C13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6664" y="2160157"/>
            <a:ext cx="2522537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BD17DD84-2128-42BF-817E-7BB68F329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5551" y="2180796"/>
            <a:ext cx="703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400" b="1">
                <a:solidFill>
                  <a:srgbClr val="FF0000"/>
                </a:solidFill>
                <a:latin typeface="Tahoma" panose="020B0604030504040204" pitchFamily="34" charset="0"/>
              </a:rPr>
              <a:t>1916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0897985-7396-40D3-A18C-E739E7427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9226" y="1728357"/>
            <a:ext cx="4616450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2">
            <a:extLst>
              <a:ext uri="{FF2B5EF4-FFF2-40B4-BE49-F238E27FC236}">
                <a16:creationId xmlns:a16="http://schemas.microsoft.com/office/drawing/2014/main" id="{02C21ADA-3457-4AA9-A24D-260D5766F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5" y="5206227"/>
            <a:ext cx="1535931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 i="1" dirty="0">
                <a:solidFill>
                  <a:srgbClr val="000000"/>
                </a:solidFill>
                <a:hlinkClick r:id="rId5"/>
              </a:rPr>
              <a:t>Blog 2012</a:t>
            </a:r>
            <a:endParaRPr lang="it-IT" altLang="it-IT" sz="1800" b="1" i="1" dirty="0">
              <a:solidFill>
                <a:srgbClr val="000000"/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E3DD790-3CA3-4731-972A-110DF4581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672" y="5239014"/>
            <a:ext cx="590465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800" i="1" dirty="0">
                <a:solidFill>
                  <a:srgbClr val="0070C0"/>
                </a:solidFill>
              </a:rPr>
              <a:t>«Questo post </a:t>
            </a:r>
            <a:r>
              <a:rPr lang="it-IT" altLang="it-IT" sz="1800" b="1" i="1" dirty="0">
                <a:solidFill>
                  <a:srgbClr val="0070C0"/>
                </a:solidFill>
              </a:rPr>
              <a:t>doveva uscire</a:t>
            </a:r>
            <a:r>
              <a:rPr lang="it-IT" altLang="it-IT" sz="1800" i="1" dirty="0">
                <a:solidFill>
                  <a:srgbClr val="0070C0"/>
                </a:solidFill>
              </a:rPr>
              <a:t> a</a:t>
            </a:r>
            <a:r>
              <a:rPr lang="it-IT" altLang="it-IT" sz="1800" b="1" i="1" dirty="0">
                <a:solidFill>
                  <a:srgbClr val="0070C0"/>
                </a:solidFill>
              </a:rPr>
              <a:t> dicembre 2011</a:t>
            </a:r>
            <a:r>
              <a:rPr lang="it-IT" altLang="it-IT" sz="1800" i="1" dirty="0">
                <a:solidFill>
                  <a:srgbClr val="0070C0"/>
                </a:solidFill>
              </a:rPr>
              <a:t>, poi ho iniziato a tentennare, ho pensato che forse non è sempre bene dire quello che si pensa e si sa, non è sempre bene fare ricerche. Ora mi sento male per aver tardato e per aver sprecato così tanto tempo. …..»</a:t>
            </a:r>
            <a:endParaRPr lang="it-IT" altLang="it-IT" sz="1800" dirty="0">
              <a:solidFill>
                <a:srgbClr val="0070C0"/>
              </a:solidFill>
            </a:endParaRPr>
          </a:p>
        </p:txBody>
      </p:sp>
      <p:sp>
        <p:nvSpPr>
          <p:cNvPr id="12" name="Casella di testo 8">
            <a:extLst>
              <a:ext uri="{FF2B5EF4-FFF2-40B4-BE49-F238E27FC236}">
                <a16:creationId xmlns:a16="http://schemas.microsoft.com/office/drawing/2014/main" id="{92C574E7-EE82-4687-B447-64581F26E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3308" y="1701370"/>
            <a:ext cx="3921125" cy="37306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200" dirty="0">
                <a:solidFill>
                  <a:srgbClr val="FF0000"/>
                </a:solidFill>
              </a:rPr>
              <a:t>Terremoto in Abruzzo 6 aprile 2009 (M</a:t>
            </a:r>
            <a:r>
              <a:rPr lang="it-IT" altLang="it-IT" sz="1200" baseline="-25000" dirty="0">
                <a:solidFill>
                  <a:srgbClr val="FF0000"/>
                </a:solidFill>
              </a:rPr>
              <a:t>L</a:t>
            </a:r>
            <a:r>
              <a:rPr lang="it-IT" altLang="it-IT" sz="1200" dirty="0">
                <a:solidFill>
                  <a:srgbClr val="FF0000"/>
                </a:solidFill>
              </a:rPr>
              <a:t> = 5.9; </a:t>
            </a:r>
            <a:r>
              <a:rPr lang="it-IT" altLang="it-IT" sz="1200" dirty="0" err="1">
                <a:solidFill>
                  <a:srgbClr val="FF0000"/>
                </a:solidFill>
              </a:rPr>
              <a:t>M</a:t>
            </a:r>
            <a:r>
              <a:rPr lang="it-IT" altLang="it-IT" sz="1200" baseline="-25000" dirty="0" err="1">
                <a:solidFill>
                  <a:srgbClr val="FF0000"/>
                </a:solidFill>
              </a:rPr>
              <a:t>w</a:t>
            </a:r>
            <a:r>
              <a:rPr lang="it-IT" altLang="it-IT" sz="1200" dirty="0">
                <a:solidFill>
                  <a:srgbClr val="FF0000"/>
                </a:solidFill>
              </a:rPr>
              <a:t> = 6.3)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000" b="1" i="1" dirty="0">
                <a:solidFill>
                  <a:srgbClr val="000000"/>
                </a:solidFill>
              </a:rPr>
              <a:t>Due località: </a:t>
            </a:r>
            <a:r>
              <a:rPr lang="it-IT" altLang="it-IT" sz="1000" i="1" dirty="0">
                <a:solidFill>
                  <a:srgbClr val="000000"/>
                </a:solidFill>
              </a:rPr>
              <a:t>entrambe valutate con effetti </a:t>
            </a:r>
            <a:r>
              <a:rPr lang="it-IT" altLang="it-IT" sz="1000" b="1" i="1" dirty="0">
                <a:solidFill>
                  <a:srgbClr val="000000"/>
                </a:solidFill>
              </a:rPr>
              <a:t>di IX MCS</a:t>
            </a:r>
            <a:endParaRPr lang="it-IT" altLang="it-IT" sz="1000" dirty="0">
              <a:solidFill>
                <a:srgbClr val="000000"/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A08C9ED-BACA-4B5D-8B24-B830E6BFD3EE}"/>
              </a:ext>
            </a:extLst>
          </p:cNvPr>
          <p:cNvSpPr txBox="1"/>
          <p:nvPr/>
        </p:nvSpPr>
        <p:spPr>
          <a:xfrm>
            <a:off x="6528048" y="260649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VULNERABILITA’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142D70E-EDF5-4FB4-B215-6D3F2F7D60BA}"/>
              </a:ext>
            </a:extLst>
          </p:cNvPr>
          <p:cNvSpPr txBox="1"/>
          <p:nvPr/>
        </p:nvSpPr>
        <p:spPr>
          <a:xfrm>
            <a:off x="2639616" y="289288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ESPOSIZIONE</a:t>
            </a: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0135A521-C873-451F-B5E9-C3694618721F}"/>
              </a:ext>
            </a:extLst>
          </p:cNvPr>
          <p:cNvSpPr/>
          <p:nvPr/>
        </p:nvSpPr>
        <p:spPr>
          <a:xfrm>
            <a:off x="8515252" y="864261"/>
            <a:ext cx="285775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40FD5A11-8E9F-4854-8E45-7263D2F3D4DA}"/>
              </a:ext>
            </a:extLst>
          </p:cNvPr>
          <p:cNvSpPr/>
          <p:nvPr/>
        </p:nvSpPr>
        <p:spPr>
          <a:xfrm>
            <a:off x="3974294" y="910954"/>
            <a:ext cx="285775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55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Immagine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1676" y="1703389"/>
            <a:ext cx="3986213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Immagin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463" y="1703389"/>
            <a:ext cx="3987800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8" name="CasellaDiTesto 3"/>
          <p:cNvSpPr txBox="1">
            <a:spLocks noChangeArrowheads="1"/>
          </p:cNvSpPr>
          <p:nvPr/>
        </p:nvSpPr>
        <p:spPr bwMode="auto">
          <a:xfrm>
            <a:off x="2447925" y="5373688"/>
            <a:ext cx="7296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PORTO CORSINI  (Ravenna)</a:t>
            </a:r>
          </a:p>
          <a:p>
            <a:pPr algn="ctr" eaLnBrk="0" hangingPunct="0"/>
            <a:r>
              <a:rPr lang="it-IT" altLang="it-IT" b="1" i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Volo AGEA 2014                                           Volo GAI 1954   </a:t>
            </a:r>
          </a:p>
        </p:txBody>
      </p:sp>
      <p:sp>
        <p:nvSpPr>
          <p:cNvPr id="134149" name="CasellaDiTesto 5"/>
          <p:cNvSpPr txBox="1">
            <a:spLocks noChangeArrowheads="1"/>
          </p:cNvSpPr>
          <p:nvPr/>
        </p:nvSpPr>
        <p:spPr bwMode="auto">
          <a:xfrm>
            <a:off x="8543926" y="977901"/>
            <a:ext cx="2124075" cy="3079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400" b="1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Esposizione</a:t>
            </a:r>
          </a:p>
        </p:txBody>
      </p:sp>
      <p:sp>
        <p:nvSpPr>
          <p:cNvPr id="6" name="CasellaDiTesto 1">
            <a:extLst>
              <a:ext uri="{FF2B5EF4-FFF2-40B4-BE49-F238E27FC236}">
                <a16:creationId xmlns:a16="http://schemas.microsoft.com/office/drawing/2014/main" id="{2EEA6567-8ED8-4699-BE17-EF66A57E5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138" y="357167"/>
            <a:ext cx="88801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</a:rPr>
              <a:t>… il territorio si trasforma                 ESPOSIZIONE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096A91F6-3B3F-4054-8A2F-F94053AC5112}"/>
              </a:ext>
            </a:extLst>
          </p:cNvPr>
          <p:cNvSpPr/>
          <p:nvPr/>
        </p:nvSpPr>
        <p:spPr>
          <a:xfrm>
            <a:off x="5756946" y="476672"/>
            <a:ext cx="84311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813" y="1778000"/>
            <a:ext cx="4373562" cy="3714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3123" name="CasellaDiTesto 2"/>
          <p:cNvSpPr txBox="1">
            <a:spLocks noChangeArrowheads="1"/>
          </p:cNvSpPr>
          <p:nvPr/>
        </p:nvSpPr>
        <p:spPr bwMode="auto">
          <a:xfrm>
            <a:off x="2640013" y="5589588"/>
            <a:ext cx="7104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CERVIA  (Ravenna)</a:t>
            </a:r>
          </a:p>
          <a:p>
            <a:pPr algn="ctr" eaLnBrk="0" hangingPunct="0"/>
            <a:r>
              <a:rPr lang="it-IT" altLang="it-IT" b="1" i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Volo AGEA 2014                                                       Volo GAI 1954</a:t>
            </a:r>
          </a:p>
        </p:txBody>
      </p:sp>
      <p:pic>
        <p:nvPicPr>
          <p:cNvPr id="13312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4113" y="1778000"/>
            <a:ext cx="4303712" cy="37147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3125" name="CasellaDiTesto 5"/>
          <p:cNvSpPr txBox="1">
            <a:spLocks noChangeArrowheads="1"/>
          </p:cNvSpPr>
          <p:nvPr/>
        </p:nvSpPr>
        <p:spPr bwMode="auto">
          <a:xfrm>
            <a:off x="8543926" y="977901"/>
            <a:ext cx="2124075" cy="3079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400" b="1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Esposizione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magin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163" y="1196976"/>
            <a:ext cx="415131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9" name="Immagin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2526" y="1196976"/>
            <a:ext cx="41370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0" name="CasellaDiTesto 4"/>
          <p:cNvSpPr txBox="1">
            <a:spLocks noChangeArrowheads="1"/>
          </p:cNvSpPr>
          <p:nvPr/>
        </p:nvSpPr>
        <p:spPr bwMode="auto">
          <a:xfrm>
            <a:off x="2447925" y="477838"/>
            <a:ext cx="72961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b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CATTOLICA  (Rimini)</a:t>
            </a:r>
          </a:p>
          <a:p>
            <a:pPr algn="ctr" eaLnBrk="0" hangingPunct="0"/>
            <a:r>
              <a:rPr lang="it-IT" altLang="it-IT" b="1" i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                                                                Volo RAF 1942-43 </a:t>
            </a:r>
          </a:p>
        </p:txBody>
      </p:sp>
      <p:sp>
        <p:nvSpPr>
          <p:cNvPr id="132101" name="CasellaDiTesto 5"/>
          <p:cNvSpPr txBox="1">
            <a:spLocks noChangeArrowheads="1"/>
          </p:cNvSpPr>
          <p:nvPr/>
        </p:nvSpPr>
        <p:spPr bwMode="auto">
          <a:xfrm>
            <a:off x="8532814" y="260351"/>
            <a:ext cx="2124075" cy="3079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1400" b="1">
                <a:solidFill>
                  <a:srgbClr val="FFFFFF"/>
                </a:solidFill>
                <a:latin typeface="Arial" pitchFamily="34" charset="0"/>
                <a:ea typeface="MS PGothic" pitchFamily="34" charset="-128"/>
              </a:rPr>
              <a:t>Esposizione</a:t>
            </a:r>
          </a:p>
        </p:txBody>
      </p:sp>
      <p:sp>
        <p:nvSpPr>
          <p:cNvPr id="132102" name="Rettangolo 1"/>
          <p:cNvSpPr>
            <a:spLocks noChangeArrowheads="1"/>
          </p:cNvSpPr>
          <p:nvPr/>
        </p:nvSpPr>
        <p:spPr bwMode="auto">
          <a:xfrm>
            <a:off x="6170613" y="4349751"/>
            <a:ext cx="43561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altLang="it-IT" sz="1100" b="1">
                <a:solidFill>
                  <a:srgbClr val="000000"/>
                </a:solidFill>
              </a:rPr>
              <a:t>Decreto Ministeriale 18 novembre </a:t>
            </a:r>
            <a:r>
              <a:rPr lang="it-IT" altLang="it-IT" sz="1100" b="1">
                <a:solidFill>
                  <a:srgbClr val="FF0000"/>
                </a:solidFill>
              </a:rPr>
              <a:t>1938 </a:t>
            </a:r>
            <a:r>
              <a:rPr lang="it-IT" altLang="it-IT" sz="1100" b="1">
                <a:solidFill>
                  <a:srgbClr val="000000"/>
                </a:solidFill>
              </a:rPr>
              <a:t>- XVII, </a:t>
            </a:r>
            <a:r>
              <a:rPr lang="it-IT" altLang="it-IT" sz="1100" b="1" i="1">
                <a:solidFill>
                  <a:srgbClr val="000000"/>
                </a:solidFill>
              </a:rPr>
              <a:t>Cancellazione di alcuni Comuni dall'elenco nei quali è obbligatoria l'osservanza delle speciali norme sismiche</a:t>
            </a:r>
            <a:r>
              <a:rPr lang="it-IT" altLang="it-IT" sz="1100" b="1">
                <a:solidFill>
                  <a:srgbClr val="000000"/>
                </a:solidFill>
              </a:rPr>
              <a:t>.</a:t>
            </a:r>
            <a:endParaRPr lang="it-IT" altLang="it-IT" sz="1100">
              <a:solidFill>
                <a:srgbClr val="000000"/>
              </a:solidFill>
            </a:endParaRPr>
          </a:p>
        </p:txBody>
      </p:sp>
      <p:pic>
        <p:nvPicPr>
          <p:cNvPr id="132103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4476" y="4392614"/>
            <a:ext cx="1897063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4" name="CasellaDiTesto 2"/>
          <p:cNvSpPr txBox="1">
            <a:spLocks noChangeArrowheads="1"/>
          </p:cNvSpPr>
          <p:nvPr/>
        </p:nvSpPr>
        <p:spPr bwMode="auto">
          <a:xfrm>
            <a:off x="2135189" y="4779963"/>
            <a:ext cx="1728787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sz="2000">
                <a:solidFill>
                  <a:srgbClr val="000000"/>
                </a:solidFill>
              </a:rPr>
              <a:t>Subito dopo il decreto ad hoc (27-7-1938) di cancellazione per Rimini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32105" name="Rettangolo 3"/>
          <p:cNvSpPr>
            <a:spLocks noChangeArrowheads="1"/>
          </p:cNvSpPr>
          <p:nvPr/>
        </p:nvSpPr>
        <p:spPr bwMode="auto">
          <a:xfrm>
            <a:off x="6188076" y="5046664"/>
            <a:ext cx="4181475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altLang="it-IT" sz="1000" dirty="0">
                <a:solidFill>
                  <a:srgbClr val="000000"/>
                </a:solidFill>
              </a:rPr>
              <a:t>"... </a:t>
            </a:r>
            <a:r>
              <a:rPr lang="it-IT" altLang="it-IT" sz="1000" b="1" i="1" dirty="0">
                <a:solidFill>
                  <a:srgbClr val="FF0000"/>
                </a:solidFill>
                <a:latin typeface="Calibri,Italic"/>
              </a:rPr>
              <a:t>Visto il </a:t>
            </a:r>
            <a:r>
              <a:rPr lang="it-IT" altLang="it-IT" sz="1000" b="1" i="1" dirty="0">
                <a:solidFill>
                  <a:srgbClr val="FF0000"/>
                </a:solidFill>
                <a:latin typeface="Calibri,BoldItalic"/>
              </a:rPr>
              <a:t>decreto interministeriale 27 luglio 1938, n. 1193 …</a:t>
            </a:r>
            <a:r>
              <a:rPr lang="it-IT" altLang="it-IT" sz="1000" i="1" dirty="0">
                <a:solidFill>
                  <a:srgbClr val="000000"/>
                </a:solidFill>
                <a:latin typeface="Calibri,Italic"/>
              </a:rPr>
              <a:t> </a:t>
            </a:r>
            <a:r>
              <a:rPr lang="it-IT" altLang="it-IT" sz="1000" b="1" i="1" dirty="0">
                <a:solidFill>
                  <a:srgbClr val="FF0000"/>
                </a:solidFill>
                <a:latin typeface="Calibri,BoldItalic"/>
              </a:rPr>
              <a:t>col quale il Comune di Rimini è stato cancellato … </a:t>
            </a:r>
            <a:r>
              <a:rPr lang="it-IT" altLang="it-IT" sz="1000" dirty="0">
                <a:solidFill>
                  <a:srgbClr val="000000"/>
                </a:solidFill>
              </a:rPr>
              <a:t>"</a:t>
            </a:r>
            <a:r>
              <a:rPr lang="it-IT" altLang="it-IT" sz="1000" b="1" i="1" dirty="0">
                <a:solidFill>
                  <a:srgbClr val="000000"/>
                </a:solidFill>
              </a:rPr>
              <a:t>Sono cancellati dall'elenco .. </a:t>
            </a:r>
            <a:r>
              <a:rPr lang="it-IT" altLang="it-IT" sz="1000" i="1" dirty="0">
                <a:solidFill>
                  <a:srgbClr val="000000"/>
                </a:solidFill>
                <a:latin typeface="Calibri,Italic"/>
              </a:rPr>
              <a:t>i Comuni di </a:t>
            </a:r>
            <a:r>
              <a:rPr lang="it-IT" altLang="it-IT" sz="1200" b="1" i="1" dirty="0">
                <a:solidFill>
                  <a:srgbClr val="0070C0"/>
                </a:solidFill>
                <a:latin typeface="Calibri,BoldItalic"/>
              </a:rPr>
              <a:t>Cattolica</a:t>
            </a:r>
            <a:r>
              <a:rPr lang="it-IT" altLang="it-IT" sz="1000" i="1" dirty="0">
                <a:solidFill>
                  <a:srgbClr val="000000"/>
                </a:solidFill>
                <a:latin typeface="Calibri,Italic"/>
              </a:rPr>
              <a:t>, </a:t>
            </a:r>
            <a:r>
              <a:rPr lang="it-IT" altLang="it-IT" sz="1000" b="1" i="1" dirty="0">
                <a:solidFill>
                  <a:srgbClr val="000000"/>
                </a:solidFill>
                <a:latin typeface="Calibri,BoldItalic"/>
              </a:rPr>
              <a:t>Misano in Villa Vittoria</a:t>
            </a:r>
            <a:r>
              <a:rPr lang="it-IT" altLang="it-IT" sz="1000" i="1" dirty="0">
                <a:solidFill>
                  <a:srgbClr val="000000"/>
                </a:solidFill>
                <a:latin typeface="Calibri,Italic"/>
              </a:rPr>
              <a:t>, </a:t>
            </a:r>
            <a:r>
              <a:rPr lang="it-IT" altLang="it-IT" sz="1000" b="1" i="1" dirty="0">
                <a:solidFill>
                  <a:srgbClr val="000000"/>
                </a:solidFill>
                <a:latin typeface="Calibri,BoldItalic"/>
              </a:rPr>
              <a:t>Riccione</a:t>
            </a:r>
            <a:r>
              <a:rPr lang="it-IT" altLang="it-IT" sz="1000" i="1" dirty="0">
                <a:solidFill>
                  <a:srgbClr val="000000"/>
                </a:solidFill>
                <a:latin typeface="Calibri,Italic"/>
              </a:rPr>
              <a:t>, </a:t>
            </a:r>
            <a:r>
              <a:rPr lang="it-IT" altLang="it-IT" sz="1000" b="1" i="1" dirty="0">
                <a:solidFill>
                  <a:srgbClr val="000000"/>
                </a:solidFill>
                <a:latin typeface="Calibri,BoldItalic"/>
              </a:rPr>
              <a:t>S. Clemente</a:t>
            </a:r>
            <a:r>
              <a:rPr lang="it-IT" altLang="it-IT" sz="1000" i="1" dirty="0">
                <a:solidFill>
                  <a:srgbClr val="000000"/>
                </a:solidFill>
                <a:latin typeface="Calibri,Italic"/>
              </a:rPr>
              <a:t>, </a:t>
            </a:r>
            <a:r>
              <a:rPr lang="it-IT" altLang="it-IT" sz="1000" b="1" i="1" dirty="0">
                <a:solidFill>
                  <a:srgbClr val="000000"/>
                </a:solidFill>
                <a:latin typeface="Calibri,BoldItalic"/>
              </a:rPr>
              <a:t>S. Giovanni in Marignano</a:t>
            </a:r>
            <a:r>
              <a:rPr lang="it-IT" altLang="it-IT" sz="1000" i="1" dirty="0">
                <a:solidFill>
                  <a:srgbClr val="000000"/>
                </a:solidFill>
                <a:latin typeface="Calibri,Italic"/>
              </a:rPr>
              <a:t>, Mercato Saraceno, Sarsina, Sogliano al Rubicone.. </a:t>
            </a:r>
            <a:r>
              <a:rPr lang="it-IT" altLang="it-IT" sz="1000" i="1" dirty="0">
                <a:solidFill>
                  <a:srgbClr val="000000"/>
                </a:solidFill>
              </a:rPr>
              <a:t>E‘ mantenuta l'iscrizione nell'elenco stesso dei Comuni di: Bagno di Romagna, Civitella di Romagna, Coriano, Galeata, Monte Gridolfo, Morciano di Romagna, Premilcuore, Rocca San Casciano, Saludecio, Santa Sofia e Verghereto.</a:t>
            </a:r>
            <a:r>
              <a:rPr lang="it-IT" altLang="it-IT" sz="1000" dirty="0">
                <a:solidFill>
                  <a:srgbClr val="000000"/>
                </a:solidFill>
              </a:rPr>
              <a:t>"</a:t>
            </a:r>
            <a:r>
              <a:rPr lang="it-IT" altLang="it-IT" sz="1000" b="1" i="1" dirty="0">
                <a:solidFill>
                  <a:srgbClr val="000000"/>
                </a:solidFill>
              </a:rPr>
              <a:t> </a:t>
            </a:r>
            <a:endParaRPr lang="it-IT" altLang="it-IT" sz="1000" dirty="0">
              <a:solidFill>
                <a:srgbClr val="000000"/>
              </a:solidFill>
            </a:endParaRPr>
          </a:p>
        </p:txBody>
      </p:sp>
      <p:sp>
        <p:nvSpPr>
          <p:cNvPr id="10" name="CasellaDiTesto 4"/>
          <p:cNvSpPr txBox="1">
            <a:spLocks noChangeArrowheads="1"/>
          </p:cNvSpPr>
          <p:nvPr/>
        </p:nvSpPr>
        <p:spPr bwMode="auto">
          <a:xfrm>
            <a:off x="2279650" y="755650"/>
            <a:ext cx="3168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altLang="it-IT" b="1" i="1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t>Volo AGEA 2014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238498-5AE1-49F3-B0D6-5F8222C57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4" y="5283206"/>
            <a:ext cx="81369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800" dirty="0">
              <a:solidFill>
                <a:srgbClr val="000000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</a:rPr>
              <a:t>Pagg. 46-47: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600" b="1" i="1" dirty="0">
              <a:solidFill>
                <a:srgbClr val="000000"/>
              </a:solidFill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1400" b="1" i="1" dirty="0">
                <a:solidFill>
                  <a:srgbClr val="000000"/>
                </a:solidFill>
              </a:rPr>
              <a:t>«… Fu predisposto il rilevamento di tutti i tipi di lesione e si vide che a ciascuno di essi corrispondeva un ‘difetto’ strutturale ben preciso, che andava ben oltre il mero degrado dei materiali.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E2FE35EA-3F3B-46E7-8661-7B41B21BDEA5}"/>
              </a:ext>
            </a:extLst>
          </p:cNvPr>
          <p:cNvGrpSpPr/>
          <p:nvPr/>
        </p:nvGrpSpPr>
        <p:grpSpPr>
          <a:xfrm>
            <a:off x="3143671" y="260648"/>
            <a:ext cx="5832648" cy="4968552"/>
            <a:chOff x="-134938" y="134938"/>
            <a:chExt cx="4225926" cy="3894137"/>
          </a:xfrm>
        </p:grpSpPr>
        <p:pic>
          <p:nvPicPr>
            <p:cNvPr id="77826" name="Picture 3">
              <a:extLst>
                <a:ext uri="{FF2B5EF4-FFF2-40B4-BE49-F238E27FC236}">
                  <a16:creationId xmlns:a16="http://schemas.microsoft.com/office/drawing/2014/main" id="{546C4004-B270-4622-8DCA-1CE45CEFDC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4938" y="188913"/>
              <a:ext cx="4225926" cy="3840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27" name="CasellaDiTesto 2">
              <a:extLst>
                <a:ext uri="{FF2B5EF4-FFF2-40B4-BE49-F238E27FC236}">
                  <a16:creationId xmlns:a16="http://schemas.microsoft.com/office/drawing/2014/main" id="{B7976B7A-AF3B-4B41-B661-82C36608D8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525" y="739775"/>
              <a:ext cx="2635250" cy="313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FF0000"/>
                  </a:solidFill>
                </a:rPr>
                <a:t>PARMA        9 nov. 1983</a:t>
              </a:r>
            </a:p>
          </p:txBody>
        </p:sp>
        <p:pic>
          <p:nvPicPr>
            <p:cNvPr id="77841" name="Picture 2">
              <a:extLst>
                <a:ext uri="{FF2B5EF4-FFF2-40B4-BE49-F238E27FC236}">
                  <a16:creationId xmlns:a16="http://schemas.microsoft.com/office/drawing/2014/main" id="{015125FF-C843-4E86-A4B7-C17D03E48E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" y="1254125"/>
              <a:ext cx="2093913" cy="2052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843" name="CasellaDiTesto 1">
              <a:extLst>
                <a:ext uri="{FF2B5EF4-FFF2-40B4-BE49-F238E27FC236}">
                  <a16:creationId xmlns:a16="http://schemas.microsoft.com/office/drawing/2014/main" id="{10509BA6-E3F8-441E-82AB-1000C3760C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33650" y="3603625"/>
              <a:ext cx="1317625" cy="241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400" i="1">
                  <a:solidFill>
                    <a:srgbClr val="FF0000"/>
                  </a:solidFill>
                </a:rPr>
                <a:t>(</a:t>
              </a:r>
              <a:r>
                <a:rPr lang="it-IT" altLang="it-IT" sz="1400" b="1" i="1">
                  <a:solidFill>
                    <a:srgbClr val="FF0000"/>
                  </a:solidFill>
                </a:rPr>
                <a:t>dic. 1992</a:t>
              </a:r>
              <a:r>
                <a:rPr lang="it-IT" altLang="it-IT" sz="1400" i="1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148EEB93-6C1F-49E0-93AE-9508E810FC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9438" y="134938"/>
              <a:ext cx="936625" cy="313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000" b="1">
                  <a:solidFill>
                    <a:srgbClr val="FF0000"/>
                  </a:solidFill>
                </a:rPr>
                <a:t>M 5.0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240747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E7B62AC5-53D7-47D6-A0C6-44B8590FC3CA}"/>
              </a:ext>
            </a:extLst>
          </p:cNvPr>
          <p:cNvGraphicFramePr>
            <a:graphicFrameLocks noGrp="1"/>
          </p:cNvGraphicFramePr>
          <p:nvPr/>
        </p:nvGraphicFramePr>
        <p:xfrm>
          <a:off x="1631950" y="4180732"/>
          <a:ext cx="8928100" cy="2560637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73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09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60637">
                <a:tc>
                  <a:txBody>
                    <a:bodyPr/>
                    <a:lstStyle/>
                    <a:p>
                      <a:r>
                        <a:rPr lang="it-IT" sz="1800" i="1" dirty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it-IT" sz="1600" i="1" dirty="0"/>
                        <a:t> - aperture di negozi,</a:t>
                      </a:r>
                      <a:r>
                        <a:rPr lang="it-IT" sz="1600" i="1" baseline="0" dirty="0"/>
                        <a:t> </a:t>
                      </a:r>
                      <a:r>
                        <a:rPr lang="it-IT" sz="1600" i="1" baseline="0" dirty="0" err="1"/>
                        <a:t>garages</a:t>
                      </a:r>
                      <a:r>
                        <a:rPr lang="it-IT" sz="1600" i="1" baseline="0" dirty="0"/>
                        <a:t>, </a:t>
                      </a:r>
                      <a:r>
                        <a:rPr lang="it-IT" sz="1600" i="1" baseline="0" dirty="0" err="1"/>
                        <a:t>ecc</a:t>
                      </a:r>
                      <a:r>
                        <a:rPr lang="it-IT" sz="1600" i="1" baseline="0" dirty="0"/>
                        <a:t>, realizzate in epoca recente (dagli anni 50 in poi) con dimensioni molto maggiori di quelle normalmente presenti ed originarie;</a:t>
                      </a:r>
                      <a:endParaRPr lang="it-IT" sz="1600" i="1" dirty="0"/>
                    </a:p>
                  </a:txBody>
                  <a:tcPr marL="91431" marR="91431" marT="45703" marB="4570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i="1" dirty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it-IT" sz="1600" i="1" dirty="0"/>
                        <a:t> - aumento del numero delle aperture con alterazione del rapporto vuoti-pieni delle parti;</a:t>
                      </a:r>
                    </a:p>
                  </a:txBody>
                  <a:tcPr marL="91431" marR="91431" marT="45703" marB="4570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i="1" dirty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it-IT" sz="1600" i="1" dirty="0"/>
                        <a:t> - eliminazione dei setti di muratura</a:t>
                      </a:r>
                      <a:r>
                        <a:rPr lang="it-IT" sz="1600" i="1" baseline="0" dirty="0"/>
                        <a:t> portante posti trasversalmente</a:t>
                      </a:r>
                      <a:r>
                        <a:rPr lang="it-IT" sz="1600" i="1" dirty="0"/>
                        <a:t> rispetto ai muri perimetrali più lunghi, dando origine</a:t>
                      </a:r>
                      <a:r>
                        <a:rPr lang="it-IT" sz="1600" i="1" baseline="0" dirty="0"/>
                        <a:t> a locali con dimensioni superiori a 7 m;</a:t>
                      </a:r>
                      <a:r>
                        <a:rPr lang="it-IT" sz="1600" i="1" dirty="0"/>
                        <a:t> </a:t>
                      </a:r>
                    </a:p>
                  </a:txBody>
                  <a:tcPr marL="91431" marR="91431" marT="45703" marB="45703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800" i="1" dirty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it-IT" sz="1600" i="1" dirty="0"/>
                        <a:t> - sostituzione di solai e coperture lignee con travetti di cemento e strutture cementizie</a:t>
                      </a:r>
                      <a:r>
                        <a:rPr lang="it-IT" sz="1600" i="1" baseline="0" dirty="0"/>
                        <a:t> in genere, con aumento (in certi casi con raddoppio) del peso gravante sulle murature o sulle fondazioni e conseguente incremento della spinta orizzontale indotta dalle forze sismiche.</a:t>
                      </a:r>
                      <a:endParaRPr lang="it-IT" sz="1600" i="1" dirty="0"/>
                    </a:p>
                  </a:txBody>
                  <a:tcPr marL="91431" marR="91431" marT="45703" marB="45703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CasellaDiTesto 2">
            <a:extLst>
              <a:ext uri="{FF2B5EF4-FFF2-40B4-BE49-F238E27FC236}">
                <a16:creationId xmlns:a16="http://schemas.microsoft.com/office/drawing/2014/main" id="{EC6D561E-E495-4E22-8CD0-68862BDFE524}"/>
              </a:ext>
            </a:extLst>
          </p:cNvPr>
          <p:cNvSpPr txBox="1"/>
          <p:nvPr/>
        </p:nvSpPr>
        <p:spPr>
          <a:xfrm>
            <a:off x="1577975" y="836713"/>
            <a:ext cx="90360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altLang="it-IT" sz="2000" b="1" dirty="0">
                <a:solidFill>
                  <a:srgbClr val="0070C0"/>
                </a:solidFill>
                <a:latin typeface="Calibri"/>
                <a:cs typeface="Arial" charset="0"/>
              </a:rPr>
              <a:t>A soffrire maggiormente fu il centro storico della città di Parma, ove i danni furono piuttosto diffusi e in alcuni casi abbastanza gravi. Emerse così il tema delle </a:t>
            </a:r>
            <a:r>
              <a:rPr lang="it-IT" altLang="it-IT" sz="2000" b="1" cap="small" dirty="0">
                <a:solidFill>
                  <a:srgbClr val="FF0000"/>
                </a:solidFill>
                <a:latin typeface="Calibri"/>
                <a:cs typeface="Arial" charset="0"/>
              </a:rPr>
              <a:t>grandi</a:t>
            </a:r>
            <a:r>
              <a:rPr lang="it-IT" altLang="it-IT" sz="2000" b="1" dirty="0">
                <a:solidFill>
                  <a:srgbClr val="0070C0"/>
                </a:solidFill>
                <a:latin typeface="Calibri"/>
                <a:cs typeface="Arial" charset="0"/>
              </a:rPr>
              <a:t> </a:t>
            </a:r>
            <a:r>
              <a:rPr lang="it-IT" altLang="it-IT" sz="2000" b="1" cap="small" dirty="0">
                <a:solidFill>
                  <a:srgbClr val="FF0000"/>
                </a:solidFill>
                <a:latin typeface="Calibri"/>
                <a:cs typeface="Arial" charset="0"/>
              </a:rPr>
              <a:t>vulnerabilità</a:t>
            </a:r>
            <a:r>
              <a:rPr lang="it-IT" altLang="it-IT" sz="2000" b="1" dirty="0">
                <a:solidFill>
                  <a:srgbClr val="FF0000"/>
                </a:solidFill>
                <a:latin typeface="Calibri"/>
                <a:cs typeface="Arial" charset="0"/>
              </a:rPr>
              <a:t> </a:t>
            </a:r>
            <a:r>
              <a:rPr lang="it-IT" altLang="it-IT" sz="2000" b="1" dirty="0">
                <a:solidFill>
                  <a:srgbClr val="0070C0"/>
                </a:solidFill>
                <a:latin typeface="Calibri"/>
                <a:cs typeface="Arial" charset="0"/>
              </a:rPr>
              <a:t>presenti nel tessuto urbano, anche in relazione a pregressi interventi edilizi non consoni con l’organizzazione strutturale spaziale degli edifici.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3C26819-8424-4AFB-B621-98B9ACBD1EE9}"/>
              </a:ext>
            </a:extLst>
          </p:cNvPr>
          <p:cNvSpPr txBox="1"/>
          <p:nvPr/>
        </p:nvSpPr>
        <p:spPr>
          <a:xfrm>
            <a:off x="3179676" y="2204865"/>
            <a:ext cx="583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INTERVENTI CAUSE DI VULNERABILITA’</a:t>
            </a:r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4C6F3DB0-61D6-42AA-A069-6D4C3CE07994}"/>
              </a:ext>
            </a:extLst>
          </p:cNvPr>
          <p:cNvSpPr/>
          <p:nvPr/>
        </p:nvSpPr>
        <p:spPr>
          <a:xfrm>
            <a:off x="5951984" y="3539482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B697D6F0-0639-4A49-8F3A-9D7EDF519AE0}"/>
              </a:ext>
            </a:extLst>
          </p:cNvPr>
          <p:cNvSpPr/>
          <p:nvPr/>
        </p:nvSpPr>
        <p:spPr>
          <a:xfrm rot="2920817">
            <a:off x="4561758" y="3526784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A84CE99A-78B3-488A-A60C-B5B05725CFC5}"/>
              </a:ext>
            </a:extLst>
          </p:cNvPr>
          <p:cNvSpPr/>
          <p:nvPr/>
        </p:nvSpPr>
        <p:spPr>
          <a:xfrm rot="19247265">
            <a:off x="7324477" y="3565507"/>
            <a:ext cx="2880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BB338A3-520E-8D47-B702-439D2FEA4A54}"/>
              </a:ext>
            </a:extLst>
          </p:cNvPr>
          <p:cNvSpPr/>
          <p:nvPr/>
        </p:nvSpPr>
        <p:spPr>
          <a:xfrm>
            <a:off x="3810000" y="270892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altLang="it-IT" sz="1400" b="1" i="1" dirty="0">
                <a:solidFill>
                  <a:srgbClr val="000000"/>
                </a:solidFill>
              </a:rPr>
              <a:t>Si notò innanzitutto che </a:t>
            </a:r>
            <a:r>
              <a:rPr lang="it-IT" altLang="it-IT" sz="1600" b="1" i="1" dirty="0">
                <a:solidFill>
                  <a:srgbClr val="FF0000"/>
                </a:solidFill>
              </a:rPr>
              <a:t>i maggiori punti di crisi lungo le schiere</a:t>
            </a:r>
            <a:r>
              <a:rPr lang="it-IT" altLang="it-IT" sz="1400" b="1" i="1" dirty="0">
                <a:solidFill>
                  <a:srgbClr val="000000"/>
                </a:solidFill>
              </a:rPr>
              <a:t> si erano verificati  in corrispondenza di:  </a:t>
            </a:r>
          </a:p>
        </p:txBody>
      </p:sp>
    </p:spTree>
    <p:extLst>
      <p:ext uri="{BB962C8B-B14F-4D97-AF65-F5344CB8AC3E}">
        <p14:creationId xmlns:p14="http://schemas.microsoft.com/office/powerpoint/2010/main" val="46309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1194</Words>
  <Application>Microsoft Office PowerPoint</Application>
  <PresentationFormat>Widescreen</PresentationFormat>
  <Paragraphs>103</Paragraphs>
  <Slides>38</Slides>
  <Notes>1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38</vt:i4>
      </vt:variant>
    </vt:vector>
  </HeadingPairs>
  <TitlesOfParts>
    <vt:vector size="46" baseType="lpstr">
      <vt:lpstr>Arial</vt:lpstr>
      <vt:lpstr>Calibri</vt:lpstr>
      <vt:lpstr>Calibri Light</vt:lpstr>
      <vt:lpstr>Calibri,BoldItalic</vt:lpstr>
      <vt:lpstr>Calibri,Italic</vt:lpstr>
      <vt:lpstr>Tahoma</vt:lpstr>
      <vt:lpstr>TimesNewRoman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Pivi</dc:creator>
  <cp:lastModifiedBy>Andrea Pivi</cp:lastModifiedBy>
  <cp:revision>1</cp:revision>
  <dcterms:created xsi:type="dcterms:W3CDTF">2020-08-31T12:57:47Z</dcterms:created>
  <dcterms:modified xsi:type="dcterms:W3CDTF">2020-08-31T12:58:20Z</dcterms:modified>
</cp:coreProperties>
</file>